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notesMasterIdLst>
    <p:notesMasterId r:id="rId13"/>
  </p:notesMasterIdLst>
  <p:handoutMasterIdLst>
    <p:handoutMasterId r:id="rId14"/>
  </p:handoutMasterIdLst>
  <p:sldIdLst>
    <p:sldId id="289" r:id="rId2"/>
    <p:sldId id="258" r:id="rId3"/>
    <p:sldId id="257" r:id="rId4"/>
    <p:sldId id="261" r:id="rId5"/>
    <p:sldId id="286" r:id="rId6"/>
    <p:sldId id="287" r:id="rId7"/>
    <p:sldId id="285" r:id="rId8"/>
    <p:sldId id="264" r:id="rId9"/>
    <p:sldId id="271" r:id="rId10"/>
    <p:sldId id="288" r:id="rId11"/>
    <p:sldId id="260" r:id="rId12"/>
  </p:sldIdLst>
  <p:sldSz cx="7559675" cy="1069181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i WANG" initials="BW" lastIdx="10" clrIdx="0">
    <p:extLst>
      <p:ext uri="{19B8F6BF-5375-455C-9EA6-DF929625EA0E}">
        <p15:presenceInfo xmlns:p15="http://schemas.microsoft.com/office/powerpoint/2012/main" userId="S-1-5-21-162400884-4230444213-1655457427-11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5E88"/>
    <a:srgbClr val="0066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493" autoAdjust="0"/>
  </p:normalViewPr>
  <p:slideViewPr>
    <p:cSldViewPr snapToGrid="0">
      <p:cViewPr varScale="1">
        <p:scale>
          <a:sx n="75" d="100"/>
          <a:sy n="75" d="100"/>
        </p:scale>
        <p:origin x="3042" y="78"/>
      </p:cViewPr>
      <p:guideLst>
        <p:guide orient="horz" pos="3368"/>
        <p:guide pos="238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AD97823D-D208-4B0A-8F75-4E8DA7F4049B}"/>
              </a:ext>
            </a:extLst>
          </p:cNvPr>
          <p:cNvSpPr>
            <a:spLocks noGrp="1"/>
          </p:cNvSpPr>
          <p:nvPr>
            <p:ph type="hdr" sz="quarter"/>
          </p:nvPr>
        </p:nvSpPr>
        <p:spPr>
          <a:xfrm>
            <a:off x="0" y="0"/>
            <a:ext cx="3079202" cy="513776"/>
          </a:xfrm>
          <a:prstGeom prst="rect">
            <a:avLst/>
          </a:prstGeom>
        </p:spPr>
        <p:txBody>
          <a:bodyPr vert="horz" lIns="95088" tIns="47544" rIns="95088" bIns="47544"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xmlns="" id="{B46E77C2-AE02-49AE-A8F9-0A81D11545FF}"/>
              </a:ext>
            </a:extLst>
          </p:cNvPr>
          <p:cNvSpPr>
            <a:spLocks noGrp="1"/>
          </p:cNvSpPr>
          <p:nvPr>
            <p:ph type="dt" sz="quarter" idx="1"/>
          </p:nvPr>
        </p:nvSpPr>
        <p:spPr>
          <a:xfrm>
            <a:off x="4023203" y="0"/>
            <a:ext cx="3079202" cy="513776"/>
          </a:xfrm>
          <a:prstGeom prst="rect">
            <a:avLst/>
          </a:prstGeom>
        </p:spPr>
        <p:txBody>
          <a:bodyPr vert="horz" lIns="95088" tIns="47544" rIns="95088" bIns="47544" rtlCol="0"/>
          <a:lstStyle>
            <a:lvl1pPr algn="r">
              <a:defRPr sz="1200"/>
            </a:lvl1pPr>
          </a:lstStyle>
          <a:p>
            <a:fld id="{68B5951F-D6D3-450D-9272-DB43D584C1E7}" type="datetimeFigureOut">
              <a:rPr lang="fr-FR" smtClean="0"/>
              <a:t>01/06/2020</a:t>
            </a:fld>
            <a:endParaRPr lang="fr-FR"/>
          </a:p>
        </p:txBody>
      </p:sp>
      <p:sp>
        <p:nvSpPr>
          <p:cNvPr id="4" name="Espace réservé du pied de page 3">
            <a:extLst>
              <a:ext uri="{FF2B5EF4-FFF2-40B4-BE49-F238E27FC236}">
                <a16:creationId xmlns:a16="http://schemas.microsoft.com/office/drawing/2014/main" xmlns="" id="{EC6900D0-DC13-4081-A86A-ADD49D962D8D}"/>
              </a:ext>
            </a:extLst>
          </p:cNvPr>
          <p:cNvSpPr>
            <a:spLocks noGrp="1"/>
          </p:cNvSpPr>
          <p:nvPr>
            <p:ph type="ftr" sz="quarter" idx="2"/>
          </p:nvPr>
        </p:nvSpPr>
        <p:spPr>
          <a:xfrm>
            <a:off x="0" y="9720838"/>
            <a:ext cx="3079202" cy="513776"/>
          </a:xfrm>
          <a:prstGeom prst="rect">
            <a:avLst/>
          </a:prstGeom>
        </p:spPr>
        <p:txBody>
          <a:bodyPr vert="horz" lIns="95088" tIns="47544" rIns="95088" bIns="47544"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xmlns="" id="{22C41985-6232-4007-85CA-3EA896756A58}"/>
              </a:ext>
            </a:extLst>
          </p:cNvPr>
          <p:cNvSpPr>
            <a:spLocks noGrp="1"/>
          </p:cNvSpPr>
          <p:nvPr>
            <p:ph type="sldNum" sz="quarter" idx="3"/>
          </p:nvPr>
        </p:nvSpPr>
        <p:spPr>
          <a:xfrm>
            <a:off x="4023203" y="9720838"/>
            <a:ext cx="3079202" cy="513776"/>
          </a:xfrm>
          <a:prstGeom prst="rect">
            <a:avLst/>
          </a:prstGeom>
        </p:spPr>
        <p:txBody>
          <a:bodyPr vert="horz" lIns="95088" tIns="47544" rIns="95088" bIns="47544" rtlCol="0" anchor="b"/>
          <a:lstStyle>
            <a:lvl1pPr algn="r">
              <a:defRPr sz="1200"/>
            </a:lvl1pPr>
          </a:lstStyle>
          <a:p>
            <a:fld id="{072A3739-E680-4248-B034-AA51FD80A839}" type="slidenum">
              <a:rPr lang="fr-FR" smtClean="0"/>
              <a:t>‹#›</a:t>
            </a:fld>
            <a:endParaRPr lang="fr-FR"/>
          </a:p>
        </p:txBody>
      </p:sp>
    </p:spTree>
    <p:extLst>
      <p:ext uri="{BB962C8B-B14F-4D97-AF65-F5344CB8AC3E}">
        <p14:creationId xmlns:p14="http://schemas.microsoft.com/office/powerpoint/2010/main" val="7713294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3078427" cy="513508"/>
          </a:xfrm>
          <a:prstGeom prst="rect">
            <a:avLst/>
          </a:prstGeom>
        </p:spPr>
        <p:txBody>
          <a:bodyPr vert="horz" lIns="95088" tIns="47544" rIns="95088" bIns="47544" rtlCol="0"/>
          <a:lstStyle>
            <a:lvl1pPr algn="l">
              <a:defRPr sz="1200"/>
            </a:lvl1pPr>
          </a:lstStyle>
          <a:p>
            <a:endParaRPr lang="fr-FR"/>
          </a:p>
        </p:txBody>
      </p:sp>
      <p:sp>
        <p:nvSpPr>
          <p:cNvPr id="3" name="Espace réservé de la date 2"/>
          <p:cNvSpPr>
            <a:spLocks noGrp="1"/>
          </p:cNvSpPr>
          <p:nvPr>
            <p:ph type="dt" idx="1"/>
          </p:nvPr>
        </p:nvSpPr>
        <p:spPr>
          <a:xfrm>
            <a:off x="4023994" y="1"/>
            <a:ext cx="3078427" cy="513508"/>
          </a:xfrm>
          <a:prstGeom prst="rect">
            <a:avLst/>
          </a:prstGeom>
        </p:spPr>
        <p:txBody>
          <a:bodyPr vert="horz" lIns="95088" tIns="47544" rIns="95088" bIns="47544" rtlCol="0"/>
          <a:lstStyle>
            <a:lvl1pPr algn="r">
              <a:defRPr sz="1200"/>
            </a:lvl1pPr>
          </a:lstStyle>
          <a:p>
            <a:fld id="{85743751-064B-442D-AD14-CC03A2E44379}" type="datetimeFigureOut">
              <a:rPr lang="fr-FR" smtClean="0"/>
              <a:t>01/06/2020</a:t>
            </a:fld>
            <a:endParaRPr lang="fr-FR"/>
          </a:p>
        </p:txBody>
      </p:sp>
      <p:sp>
        <p:nvSpPr>
          <p:cNvPr id="4" name="Espace réservé de l'image des diapositives 3"/>
          <p:cNvSpPr>
            <a:spLocks noGrp="1" noRot="1" noChangeAspect="1"/>
          </p:cNvSpPr>
          <p:nvPr>
            <p:ph type="sldImg" idx="2"/>
          </p:nvPr>
        </p:nvSpPr>
        <p:spPr>
          <a:xfrm>
            <a:off x="2330450" y="1279525"/>
            <a:ext cx="2443163" cy="3454400"/>
          </a:xfrm>
          <a:prstGeom prst="rect">
            <a:avLst/>
          </a:prstGeom>
          <a:noFill/>
          <a:ln w="12700">
            <a:solidFill>
              <a:prstClr val="black"/>
            </a:solidFill>
          </a:ln>
        </p:spPr>
        <p:txBody>
          <a:bodyPr vert="horz" lIns="95088" tIns="47544" rIns="95088" bIns="47544" rtlCol="0" anchor="ctr"/>
          <a:lstStyle/>
          <a:p>
            <a:endParaRPr lang="fr-FR"/>
          </a:p>
        </p:txBody>
      </p:sp>
      <p:sp>
        <p:nvSpPr>
          <p:cNvPr id="5" name="Espace réservé des notes 4"/>
          <p:cNvSpPr>
            <a:spLocks noGrp="1"/>
          </p:cNvSpPr>
          <p:nvPr>
            <p:ph type="body" sz="quarter" idx="3"/>
          </p:nvPr>
        </p:nvSpPr>
        <p:spPr>
          <a:xfrm>
            <a:off x="710407" y="4925407"/>
            <a:ext cx="5683250" cy="4029879"/>
          </a:xfrm>
          <a:prstGeom prst="rect">
            <a:avLst/>
          </a:prstGeom>
        </p:spPr>
        <p:txBody>
          <a:bodyPr vert="horz" lIns="95088" tIns="47544" rIns="95088" bIns="47544"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9721107"/>
            <a:ext cx="3078427" cy="513507"/>
          </a:xfrm>
          <a:prstGeom prst="rect">
            <a:avLst/>
          </a:prstGeom>
        </p:spPr>
        <p:txBody>
          <a:bodyPr vert="horz" lIns="95088" tIns="47544" rIns="95088" bIns="4754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3994" y="9721107"/>
            <a:ext cx="3078427" cy="513507"/>
          </a:xfrm>
          <a:prstGeom prst="rect">
            <a:avLst/>
          </a:prstGeom>
        </p:spPr>
        <p:txBody>
          <a:bodyPr vert="horz" lIns="95088" tIns="47544" rIns="95088" bIns="47544" rtlCol="0" anchor="b"/>
          <a:lstStyle>
            <a:lvl1pPr algn="r">
              <a:defRPr sz="1200"/>
            </a:lvl1pPr>
          </a:lstStyle>
          <a:p>
            <a:fld id="{7BE7EB5C-C2D8-445D-928B-ACD6B113A2CD}" type="slidenum">
              <a:rPr lang="fr-FR" smtClean="0"/>
              <a:t>‹#›</a:t>
            </a:fld>
            <a:endParaRPr lang="fr-FR"/>
          </a:p>
        </p:txBody>
      </p:sp>
    </p:spTree>
    <p:extLst>
      <p:ext uri="{BB962C8B-B14F-4D97-AF65-F5344CB8AC3E}">
        <p14:creationId xmlns:p14="http://schemas.microsoft.com/office/powerpoint/2010/main" val="39964207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BE7EB5C-C2D8-445D-928B-ACD6B113A2CD}" type="slidenum">
              <a:rPr lang="fr-FR" smtClean="0"/>
              <a:t>2</a:t>
            </a:fld>
            <a:endParaRPr lang="fr-FR"/>
          </a:p>
        </p:txBody>
      </p:sp>
    </p:spTree>
    <p:extLst>
      <p:ext uri="{BB962C8B-B14F-4D97-AF65-F5344CB8AC3E}">
        <p14:creationId xmlns:p14="http://schemas.microsoft.com/office/powerpoint/2010/main" val="2002548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7BE7EB5C-C2D8-445D-928B-ACD6B113A2CD}" type="slidenum">
              <a:rPr lang="fr-FR" smtClean="0"/>
              <a:t>10</a:t>
            </a:fld>
            <a:endParaRPr lang="fr-FR"/>
          </a:p>
        </p:txBody>
      </p:sp>
    </p:spTree>
    <p:extLst>
      <p:ext uri="{BB962C8B-B14F-4D97-AF65-F5344CB8AC3E}">
        <p14:creationId xmlns:p14="http://schemas.microsoft.com/office/powerpoint/2010/main" val="614540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6" name="Slide Number Placeholder 5"/>
          <p:cNvSpPr>
            <a:spLocks noGrp="1"/>
          </p:cNvSpPr>
          <p:nvPr>
            <p:ph type="sldNum" sz="quarter" idx="12"/>
          </p:nvPr>
        </p:nvSpPr>
        <p:spPr>
          <a:xfrm>
            <a:off x="5339020" y="10381672"/>
            <a:ext cx="1700927" cy="282021"/>
          </a:xfrm>
          <a:prstGeom prst="rect">
            <a:avLst/>
          </a:prstGeom>
        </p:spPr>
        <p:txBody>
          <a:bodyPr/>
          <a:lstStyle/>
          <a:p>
            <a:fld id="{E79A6233-0094-4B4C-9E4E-8BAB3F80136B}" type="slidenum">
              <a:rPr lang="fr-FR" smtClean="0"/>
              <a:t>‹#›</a:t>
            </a:fld>
            <a:endParaRPr lang="fr-FR" dirty="0"/>
          </a:p>
        </p:txBody>
      </p:sp>
    </p:spTree>
    <p:extLst>
      <p:ext uri="{BB962C8B-B14F-4D97-AF65-F5344CB8AC3E}">
        <p14:creationId xmlns:p14="http://schemas.microsoft.com/office/powerpoint/2010/main" val="2042243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519728" y="10381672"/>
            <a:ext cx="1700927" cy="282021"/>
          </a:xfrm>
          <a:prstGeom prst="rect">
            <a:avLst/>
          </a:prstGeom>
        </p:spPr>
        <p:txBody>
          <a:bodyPr/>
          <a:lstStyle/>
          <a:p>
            <a:fld id="{AFA85E18-C3A7-4206-B55D-5BE13042D6DF}" type="datetime1">
              <a:rPr lang="fr-FR" smtClean="0"/>
              <a:t>01/06/2020</a:t>
            </a:fld>
            <a:endParaRPr lang="fr-FR"/>
          </a:p>
        </p:txBody>
      </p:sp>
      <p:sp>
        <p:nvSpPr>
          <p:cNvPr id="5" name="Footer Placeholder 4"/>
          <p:cNvSpPr>
            <a:spLocks noGrp="1"/>
          </p:cNvSpPr>
          <p:nvPr>
            <p:ph type="ftr" sz="quarter" idx="11"/>
          </p:nvPr>
        </p:nvSpPr>
        <p:spPr>
          <a:xfrm>
            <a:off x="2504143" y="10381672"/>
            <a:ext cx="2551390" cy="282021"/>
          </a:xfrm>
          <a:prstGeom prst="rect">
            <a:avLst/>
          </a:prstGeom>
        </p:spPr>
        <p:txBody>
          <a:bodyPr/>
          <a:lstStyle/>
          <a:p>
            <a:r>
              <a:rPr lang="fr-FR"/>
              <a:t>www.teclis-scientific.com</a:t>
            </a:r>
          </a:p>
        </p:txBody>
      </p:sp>
      <p:sp>
        <p:nvSpPr>
          <p:cNvPr id="6" name="Slide Number Placeholder 5"/>
          <p:cNvSpPr>
            <a:spLocks noGrp="1"/>
          </p:cNvSpPr>
          <p:nvPr>
            <p:ph type="sldNum" sz="quarter" idx="12"/>
          </p:nvPr>
        </p:nvSpPr>
        <p:spPr>
          <a:xfrm>
            <a:off x="5339020" y="10381672"/>
            <a:ext cx="1700927" cy="282021"/>
          </a:xfrm>
          <a:prstGeom prst="rect">
            <a:avLst/>
          </a:prstGeom>
        </p:spPr>
        <p:txBody>
          <a:bodyPr/>
          <a:lstStyle/>
          <a:p>
            <a:fld id="{E79A6233-0094-4B4C-9E4E-8BAB3F80136B}" type="slidenum">
              <a:rPr lang="fr-FR" smtClean="0"/>
              <a:t>‹#›</a:t>
            </a:fld>
            <a:endParaRPr lang="fr-FR"/>
          </a:p>
        </p:txBody>
      </p:sp>
    </p:spTree>
    <p:extLst>
      <p:ext uri="{BB962C8B-B14F-4D97-AF65-F5344CB8AC3E}">
        <p14:creationId xmlns:p14="http://schemas.microsoft.com/office/powerpoint/2010/main" val="3977668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519728" y="10381672"/>
            <a:ext cx="1700927" cy="282021"/>
          </a:xfrm>
          <a:prstGeom prst="rect">
            <a:avLst/>
          </a:prstGeom>
        </p:spPr>
        <p:txBody>
          <a:bodyPr/>
          <a:lstStyle/>
          <a:p>
            <a:fld id="{5497D81B-63E0-40F9-8445-8CE5B04B6C03}" type="datetime1">
              <a:rPr lang="fr-FR" smtClean="0"/>
              <a:t>01/06/2020</a:t>
            </a:fld>
            <a:endParaRPr lang="fr-FR"/>
          </a:p>
        </p:txBody>
      </p:sp>
      <p:sp>
        <p:nvSpPr>
          <p:cNvPr id="5" name="Footer Placeholder 4"/>
          <p:cNvSpPr>
            <a:spLocks noGrp="1"/>
          </p:cNvSpPr>
          <p:nvPr>
            <p:ph type="ftr" sz="quarter" idx="11"/>
          </p:nvPr>
        </p:nvSpPr>
        <p:spPr>
          <a:xfrm>
            <a:off x="2504143" y="10381672"/>
            <a:ext cx="2551390" cy="282021"/>
          </a:xfrm>
          <a:prstGeom prst="rect">
            <a:avLst/>
          </a:prstGeom>
        </p:spPr>
        <p:txBody>
          <a:bodyPr/>
          <a:lstStyle/>
          <a:p>
            <a:r>
              <a:rPr lang="fr-FR"/>
              <a:t>www.teclis-scientific.com</a:t>
            </a:r>
          </a:p>
        </p:txBody>
      </p:sp>
      <p:sp>
        <p:nvSpPr>
          <p:cNvPr id="6" name="Slide Number Placeholder 5"/>
          <p:cNvSpPr>
            <a:spLocks noGrp="1"/>
          </p:cNvSpPr>
          <p:nvPr>
            <p:ph type="sldNum" sz="quarter" idx="12"/>
          </p:nvPr>
        </p:nvSpPr>
        <p:spPr>
          <a:xfrm>
            <a:off x="5339020" y="10381672"/>
            <a:ext cx="1700927" cy="282021"/>
          </a:xfrm>
          <a:prstGeom prst="rect">
            <a:avLst/>
          </a:prstGeom>
        </p:spPr>
        <p:txBody>
          <a:bodyPr/>
          <a:lstStyle/>
          <a:p>
            <a:fld id="{E79A6233-0094-4B4C-9E4E-8BAB3F80136B}" type="slidenum">
              <a:rPr lang="fr-FR" smtClean="0"/>
              <a:t>‹#›</a:t>
            </a:fld>
            <a:endParaRPr lang="fr-FR"/>
          </a:p>
        </p:txBody>
      </p:sp>
    </p:spTree>
    <p:extLst>
      <p:ext uri="{BB962C8B-B14F-4D97-AF65-F5344CB8AC3E}">
        <p14:creationId xmlns:p14="http://schemas.microsoft.com/office/powerpoint/2010/main" val="3873462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519728" y="10381672"/>
            <a:ext cx="1700927" cy="282021"/>
          </a:xfrm>
          <a:prstGeom prst="rect">
            <a:avLst/>
          </a:prstGeom>
        </p:spPr>
        <p:txBody>
          <a:bodyPr/>
          <a:lstStyle/>
          <a:p>
            <a:fld id="{395F59B9-3E2B-4690-B3D7-D1E1D081F562}" type="datetime1">
              <a:rPr lang="fr-FR" smtClean="0"/>
              <a:t>01/06/2020</a:t>
            </a:fld>
            <a:endParaRPr lang="fr-FR"/>
          </a:p>
        </p:txBody>
      </p:sp>
      <p:sp>
        <p:nvSpPr>
          <p:cNvPr id="5" name="Footer Placeholder 4"/>
          <p:cNvSpPr>
            <a:spLocks noGrp="1"/>
          </p:cNvSpPr>
          <p:nvPr>
            <p:ph type="ftr" sz="quarter" idx="11"/>
          </p:nvPr>
        </p:nvSpPr>
        <p:spPr>
          <a:xfrm>
            <a:off x="2504143" y="10381672"/>
            <a:ext cx="2551390" cy="282021"/>
          </a:xfrm>
          <a:prstGeom prst="rect">
            <a:avLst/>
          </a:prstGeom>
        </p:spPr>
        <p:txBody>
          <a:bodyPr/>
          <a:lstStyle/>
          <a:p>
            <a:r>
              <a:rPr lang="fr-FR"/>
              <a:t>www.teclis-scientific.com</a:t>
            </a:r>
          </a:p>
        </p:txBody>
      </p:sp>
      <p:sp>
        <p:nvSpPr>
          <p:cNvPr id="6" name="Slide Number Placeholder 5"/>
          <p:cNvSpPr>
            <a:spLocks noGrp="1"/>
          </p:cNvSpPr>
          <p:nvPr>
            <p:ph type="sldNum" sz="quarter" idx="12"/>
          </p:nvPr>
        </p:nvSpPr>
        <p:spPr>
          <a:xfrm>
            <a:off x="5339020" y="10381672"/>
            <a:ext cx="1700927" cy="282021"/>
          </a:xfrm>
          <a:prstGeom prst="rect">
            <a:avLst/>
          </a:prstGeom>
        </p:spPr>
        <p:txBody>
          <a:bodyPr/>
          <a:lstStyle/>
          <a:p>
            <a:fld id="{E79A6233-0094-4B4C-9E4E-8BAB3F80136B}" type="slidenum">
              <a:rPr lang="fr-FR" smtClean="0"/>
              <a:t>‹#›</a:t>
            </a:fld>
            <a:endParaRPr lang="fr-FR"/>
          </a:p>
        </p:txBody>
      </p:sp>
    </p:spTree>
    <p:extLst>
      <p:ext uri="{BB962C8B-B14F-4D97-AF65-F5344CB8AC3E}">
        <p14:creationId xmlns:p14="http://schemas.microsoft.com/office/powerpoint/2010/main" val="676266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Modifier les styles du texte du masque</a:t>
            </a:r>
          </a:p>
        </p:txBody>
      </p:sp>
    </p:spTree>
    <p:extLst>
      <p:ext uri="{BB962C8B-B14F-4D97-AF65-F5344CB8AC3E}">
        <p14:creationId xmlns:p14="http://schemas.microsoft.com/office/powerpoint/2010/main" val="114198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a:off x="519728" y="10381672"/>
            <a:ext cx="1700927" cy="282021"/>
          </a:xfrm>
          <a:prstGeom prst="rect">
            <a:avLst/>
          </a:prstGeom>
        </p:spPr>
        <p:txBody>
          <a:bodyPr/>
          <a:lstStyle/>
          <a:p>
            <a:fld id="{2357140D-ECDF-4828-A1E8-A8F80F31D2B0}" type="datetime1">
              <a:rPr lang="fr-FR" smtClean="0"/>
              <a:t>01/06/2020</a:t>
            </a:fld>
            <a:endParaRPr lang="fr-FR"/>
          </a:p>
        </p:txBody>
      </p:sp>
      <p:sp>
        <p:nvSpPr>
          <p:cNvPr id="6" name="Footer Placeholder 5"/>
          <p:cNvSpPr>
            <a:spLocks noGrp="1"/>
          </p:cNvSpPr>
          <p:nvPr>
            <p:ph type="ftr" sz="quarter" idx="11"/>
          </p:nvPr>
        </p:nvSpPr>
        <p:spPr>
          <a:xfrm>
            <a:off x="2504143" y="10381672"/>
            <a:ext cx="2551390" cy="282021"/>
          </a:xfrm>
          <a:prstGeom prst="rect">
            <a:avLst/>
          </a:prstGeom>
        </p:spPr>
        <p:txBody>
          <a:bodyPr/>
          <a:lstStyle/>
          <a:p>
            <a:r>
              <a:rPr lang="fr-FR"/>
              <a:t>www.teclis-scientific.com</a:t>
            </a:r>
          </a:p>
        </p:txBody>
      </p:sp>
      <p:sp>
        <p:nvSpPr>
          <p:cNvPr id="7" name="Slide Number Placeholder 6"/>
          <p:cNvSpPr>
            <a:spLocks noGrp="1"/>
          </p:cNvSpPr>
          <p:nvPr>
            <p:ph type="sldNum" sz="quarter" idx="12"/>
          </p:nvPr>
        </p:nvSpPr>
        <p:spPr>
          <a:xfrm>
            <a:off x="5339020" y="10381672"/>
            <a:ext cx="1700927" cy="282021"/>
          </a:xfrm>
          <a:prstGeom prst="rect">
            <a:avLst/>
          </a:prstGeom>
        </p:spPr>
        <p:txBody>
          <a:bodyPr/>
          <a:lstStyle/>
          <a:p>
            <a:fld id="{E79A6233-0094-4B4C-9E4E-8BAB3F80136B}" type="slidenum">
              <a:rPr lang="fr-FR" smtClean="0"/>
              <a:t>‹#›</a:t>
            </a:fld>
            <a:endParaRPr lang="fr-FR"/>
          </a:p>
        </p:txBody>
      </p:sp>
    </p:spTree>
    <p:extLst>
      <p:ext uri="{BB962C8B-B14F-4D97-AF65-F5344CB8AC3E}">
        <p14:creationId xmlns:p14="http://schemas.microsoft.com/office/powerpoint/2010/main" val="4057609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519728" y="10381672"/>
            <a:ext cx="1700927" cy="282021"/>
          </a:xfrm>
          <a:prstGeom prst="rect">
            <a:avLst/>
          </a:prstGeom>
        </p:spPr>
        <p:txBody>
          <a:bodyPr/>
          <a:lstStyle/>
          <a:p>
            <a:fld id="{7C10AC69-2EDF-423D-9734-A7B63A0A4A2B}" type="datetime1">
              <a:rPr lang="fr-FR" smtClean="0"/>
              <a:t>01/06/2020</a:t>
            </a:fld>
            <a:endParaRPr lang="fr-FR"/>
          </a:p>
        </p:txBody>
      </p:sp>
      <p:sp>
        <p:nvSpPr>
          <p:cNvPr id="8" name="Footer Placeholder 7"/>
          <p:cNvSpPr>
            <a:spLocks noGrp="1"/>
          </p:cNvSpPr>
          <p:nvPr>
            <p:ph type="ftr" sz="quarter" idx="11"/>
          </p:nvPr>
        </p:nvSpPr>
        <p:spPr>
          <a:xfrm>
            <a:off x="2504143" y="10381672"/>
            <a:ext cx="2551390" cy="282021"/>
          </a:xfrm>
          <a:prstGeom prst="rect">
            <a:avLst/>
          </a:prstGeom>
        </p:spPr>
        <p:txBody>
          <a:bodyPr/>
          <a:lstStyle/>
          <a:p>
            <a:r>
              <a:rPr lang="fr-FR"/>
              <a:t>www.teclis-scientific.com</a:t>
            </a:r>
          </a:p>
        </p:txBody>
      </p:sp>
      <p:sp>
        <p:nvSpPr>
          <p:cNvPr id="9" name="Slide Number Placeholder 8"/>
          <p:cNvSpPr>
            <a:spLocks noGrp="1"/>
          </p:cNvSpPr>
          <p:nvPr>
            <p:ph type="sldNum" sz="quarter" idx="12"/>
          </p:nvPr>
        </p:nvSpPr>
        <p:spPr>
          <a:xfrm>
            <a:off x="5339020" y="10381672"/>
            <a:ext cx="1700927" cy="282021"/>
          </a:xfrm>
          <a:prstGeom prst="rect">
            <a:avLst/>
          </a:prstGeom>
        </p:spPr>
        <p:txBody>
          <a:bodyPr/>
          <a:lstStyle/>
          <a:p>
            <a:fld id="{E79A6233-0094-4B4C-9E4E-8BAB3F80136B}" type="slidenum">
              <a:rPr lang="fr-FR" smtClean="0"/>
              <a:t>‹#›</a:t>
            </a:fld>
            <a:endParaRPr lang="fr-FR"/>
          </a:p>
        </p:txBody>
      </p:sp>
    </p:spTree>
    <p:extLst>
      <p:ext uri="{BB962C8B-B14F-4D97-AF65-F5344CB8AC3E}">
        <p14:creationId xmlns:p14="http://schemas.microsoft.com/office/powerpoint/2010/main" val="3613319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704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581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Modifier les styles du texte du masque</a:t>
            </a:r>
          </a:p>
        </p:txBody>
      </p:sp>
      <p:sp>
        <p:nvSpPr>
          <p:cNvPr id="5" name="Date Placeholder 4"/>
          <p:cNvSpPr>
            <a:spLocks noGrp="1"/>
          </p:cNvSpPr>
          <p:nvPr>
            <p:ph type="dt" sz="half" idx="10"/>
          </p:nvPr>
        </p:nvSpPr>
        <p:spPr>
          <a:xfrm>
            <a:off x="519728" y="10381672"/>
            <a:ext cx="1700927" cy="282021"/>
          </a:xfrm>
          <a:prstGeom prst="rect">
            <a:avLst/>
          </a:prstGeom>
        </p:spPr>
        <p:txBody>
          <a:bodyPr/>
          <a:lstStyle/>
          <a:p>
            <a:fld id="{45114CD1-C452-4C4A-8B0C-F11BE673FF5B}" type="datetime1">
              <a:rPr lang="fr-FR" smtClean="0"/>
              <a:t>01/06/2020</a:t>
            </a:fld>
            <a:endParaRPr lang="fr-FR"/>
          </a:p>
        </p:txBody>
      </p:sp>
      <p:sp>
        <p:nvSpPr>
          <p:cNvPr id="6" name="Footer Placeholder 5"/>
          <p:cNvSpPr>
            <a:spLocks noGrp="1"/>
          </p:cNvSpPr>
          <p:nvPr>
            <p:ph type="ftr" sz="quarter" idx="11"/>
          </p:nvPr>
        </p:nvSpPr>
        <p:spPr>
          <a:xfrm>
            <a:off x="2504143" y="10381672"/>
            <a:ext cx="2551390" cy="282021"/>
          </a:xfrm>
          <a:prstGeom prst="rect">
            <a:avLst/>
          </a:prstGeom>
        </p:spPr>
        <p:txBody>
          <a:bodyPr/>
          <a:lstStyle/>
          <a:p>
            <a:r>
              <a:rPr lang="fr-FR"/>
              <a:t>www.teclis-scientific.com</a:t>
            </a:r>
          </a:p>
        </p:txBody>
      </p:sp>
      <p:sp>
        <p:nvSpPr>
          <p:cNvPr id="7" name="Slide Number Placeholder 6"/>
          <p:cNvSpPr>
            <a:spLocks noGrp="1"/>
          </p:cNvSpPr>
          <p:nvPr>
            <p:ph type="sldNum" sz="quarter" idx="12"/>
          </p:nvPr>
        </p:nvSpPr>
        <p:spPr>
          <a:xfrm>
            <a:off x="5339020" y="10381672"/>
            <a:ext cx="1700927" cy="282021"/>
          </a:xfrm>
          <a:prstGeom prst="rect">
            <a:avLst/>
          </a:prstGeom>
        </p:spPr>
        <p:txBody>
          <a:bodyPr/>
          <a:lstStyle/>
          <a:p>
            <a:fld id="{E79A6233-0094-4B4C-9E4E-8BAB3F80136B}" type="slidenum">
              <a:rPr lang="fr-FR" smtClean="0"/>
              <a:t>‹#›</a:t>
            </a:fld>
            <a:endParaRPr lang="fr-FR"/>
          </a:p>
        </p:txBody>
      </p:sp>
    </p:spTree>
    <p:extLst>
      <p:ext uri="{BB962C8B-B14F-4D97-AF65-F5344CB8AC3E}">
        <p14:creationId xmlns:p14="http://schemas.microsoft.com/office/powerpoint/2010/main" val="3922810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Modifier les styles du texte du masque</a:t>
            </a:r>
          </a:p>
        </p:txBody>
      </p:sp>
      <p:sp>
        <p:nvSpPr>
          <p:cNvPr id="5" name="Date Placeholder 4"/>
          <p:cNvSpPr>
            <a:spLocks noGrp="1"/>
          </p:cNvSpPr>
          <p:nvPr>
            <p:ph type="dt" sz="half" idx="10"/>
          </p:nvPr>
        </p:nvSpPr>
        <p:spPr>
          <a:xfrm>
            <a:off x="519728" y="10381672"/>
            <a:ext cx="1700927" cy="282021"/>
          </a:xfrm>
          <a:prstGeom prst="rect">
            <a:avLst/>
          </a:prstGeom>
        </p:spPr>
        <p:txBody>
          <a:bodyPr/>
          <a:lstStyle/>
          <a:p>
            <a:fld id="{329EBEB2-88B8-4BEF-B9F0-0AB50E25622A}" type="datetime1">
              <a:rPr lang="fr-FR" smtClean="0"/>
              <a:t>01/06/2020</a:t>
            </a:fld>
            <a:endParaRPr lang="fr-FR"/>
          </a:p>
        </p:txBody>
      </p:sp>
      <p:sp>
        <p:nvSpPr>
          <p:cNvPr id="6" name="Footer Placeholder 5"/>
          <p:cNvSpPr>
            <a:spLocks noGrp="1"/>
          </p:cNvSpPr>
          <p:nvPr>
            <p:ph type="ftr" sz="quarter" idx="11"/>
          </p:nvPr>
        </p:nvSpPr>
        <p:spPr>
          <a:xfrm>
            <a:off x="2504143" y="10381672"/>
            <a:ext cx="2551390" cy="282021"/>
          </a:xfrm>
          <a:prstGeom prst="rect">
            <a:avLst/>
          </a:prstGeom>
        </p:spPr>
        <p:txBody>
          <a:bodyPr/>
          <a:lstStyle/>
          <a:p>
            <a:r>
              <a:rPr lang="fr-FR"/>
              <a:t>www.teclis-scientific.com</a:t>
            </a:r>
          </a:p>
        </p:txBody>
      </p:sp>
      <p:sp>
        <p:nvSpPr>
          <p:cNvPr id="7" name="Slide Number Placeholder 6"/>
          <p:cNvSpPr>
            <a:spLocks noGrp="1"/>
          </p:cNvSpPr>
          <p:nvPr>
            <p:ph type="sldNum" sz="quarter" idx="12"/>
          </p:nvPr>
        </p:nvSpPr>
        <p:spPr>
          <a:xfrm>
            <a:off x="5339020" y="10381672"/>
            <a:ext cx="1700927" cy="282021"/>
          </a:xfrm>
          <a:prstGeom prst="rect">
            <a:avLst/>
          </a:prstGeom>
        </p:spPr>
        <p:txBody>
          <a:bodyPr/>
          <a:lstStyle/>
          <a:p>
            <a:fld id="{E79A6233-0094-4B4C-9E4E-8BAB3F80136B}" type="slidenum">
              <a:rPr lang="fr-FR" smtClean="0"/>
              <a:t>‹#›</a:t>
            </a:fld>
            <a:endParaRPr lang="fr-FR"/>
          </a:p>
        </p:txBody>
      </p:sp>
    </p:spTree>
    <p:extLst>
      <p:ext uri="{BB962C8B-B14F-4D97-AF65-F5344CB8AC3E}">
        <p14:creationId xmlns:p14="http://schemas.microsoft.com/office/powerpoint/2010/main" val="282716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0" name="Rectangle 9">
            <a:extLst>
              <a:ext uri="{FF2B5EF4-FFF2-40B4-BE49-F238E27FC236}">
                <a16:creationId xmlns:a16="http://schemas.microsoft.com/office/drawing/2014/main" xmlns="" id="{D8BDD3E4-B5CA-4177-841C-5919EAB92D30}"/>
              </a:ext>
            </a:extLst>
          </p:cNvPr>
          <p:cNvSpPr/>
          <p:nvPr userDrawn="1"/>
        </p:nvSpPr>
        <p:spPr>
          <a:xfrm>
            <a:off x="0" y="9935633"/>
            <a:ext cx="7559675" cy="753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155E88"/>
              </a:solidFill>
            </a:endParaRPr>
          </a:p>
        </p:txBody>
      </p:sp>
      <p:sp>
        <p:nvSpPr>
          <p:cNvPr id="8" name="ZoneTexte 7">
            <a:extLst>
              <a:ext uri="{FF2B5EF4-FFF2-40B4-BE49-F238E27FC236}">
                <a16:creationId xmlns:a16="http://schemas.microsoft.com/office/drawing/2014/main" xmlns="" id="{808BCA06-A369-47FD-8A80-CE7AB8CEB237}"/>
              </a:ext>
            </a:extLst>
          </p:cNvPr>
          <p:cNvSpPr txBox="1"/>
          <p:nvPr userDrawn="1"/>
        </p:nvSpPr>
        <p:spPr>
          <a:xfrm>
            <a:off x="-9236" y="9923067"/>
            <a:ext cx="7559674" cy="553998"/>
          </a:xfrm>
          <a:prstGeom prst="rect">
            <a:avLst/>
          </a:prstGeom>
          <a:noFill/>
        </p:spPr>
        <p:txBody>
          <a:bodyPr wrap="square" rtlCol="0">
            <a:spAutoFit/>
          </a:bodyPr>
          <a:lstStyle/>
          <a:p>
            <a:pPr algn="ctr"/>
            <a:r>
              <a:rPr lang="zh-CN" altLang="fr-FR" sz="1400" b="1" dirty="0">
                <a:solidFill>
                  <a:srgbClr val="155E88"/>
                </a:solidFill>
              </a:rPr>
              <a:t>产品手册</a:t>
            </a:r>
            <a:endParaRPr lang="fr-FR" sz="1400" b="1" dirty="0">
              <a:solidFill>
                <a:srgbClr val="155E88"/>
              </a:solidFill>
            </a:endParaRPr>
          </a:p>
          <a:p>
            <a:pPr algn="ctr"/>
            <a:r>
              <a:rPr lang="fr-FR" sz="1600" b="0" dirty="0">
                <a:solidFill>
                  <a:srgbClr val="155E88"/>
                </a:solidFill>
              </a:rPr>
              <a:t>www.teclis-scientific.com</a:t>
            </a:r>
            <a:endParaRPr lang="en-US" sz="1600" b="0" dirty="0">
              <a:solidFill>
                <a:srgbClr val="155E88"/>
              </a:solidFill>
            </a:endParaRPr>
          </a:p>
        </p:txBody>
      </p:sp>
    </p:spTree>
    <p:extLst>
      <p:ext uri="{BB962C8B-B14F-4D97-AF65-F5344CB8AC3E}">
        <p14:creationId xmlns:p14="http://schemas.microsoft.com/office/powerpoint/2010/main" val="2428089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jpeg"/><Relationship Id="rId7"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xmlns="" id="{50B485DB-DFAC-4475-B316-34A836E313E3}"/>
              </a:ext>
            </a:extLst>
          </p:cNvPr>
          <p:cNvSpPr txBox="1"/>
          <p:nvPr/>
        </p:nvSpPr>
        <p:spPr>
          <a:xfrm>
            <a:off x="171923" y="4092542"/>
            <a:ext cx="7215828" cy="1015663"/>
          </a:xfrm>
          <a:prstGeom prst="rect">
            <a:avLst/>
          </a:prstGeom>
          <a:noFill/>
        </p:spPr>
        <p:txBody>
          <a:bodyPr wrap="square" rtlCol="0">
            <a:spAutoFit/>
          </a:bodyPr>
          <a:lstStyle/>
          <a:p>
            <a:pPr algn="ctr"/>
            <a:r>
              <a:rPr lang="zh-CN" altLang="fr-FR" sz="3200" dirty="0">
                <a:solidFill>
                  <a:schemeClr val="accent6">
                    <a:lumMod val="75000"/>
                  </a:schemeClr>
                </a:solidFill>
              </a:rPr>
              <a:t>泡沫分析仪</a:t>
            </a:r>
            <a:endParaRPr lang="fr-FR" sz="3200" dirty="0">
              <a:solidFill>
                <a:schemeClr val="accent6">
                  <a:lumMod val="75000"/>
                </a:schemeClr>
              </a:solidFill>
            </a:endParaRPr>
          </a:p>
          <a:p>
            <a:pPr algn="ctr"/>
            <a:r>
              <a:rPr lang="zh-CN" altLang="fr-FR" sz="2800" i="1" dirty="0">
                <a:solidFill>
                  <a:schemeClr val="accent6">
                    <a:lumMod val="75000"/>
                  </a:schemeClr>
                </a:solidFill>
              </a:rPr>
              <a:t>全系列泡沫研究分析仪器</a:t>
            </a:r>
            <a:endParaRPr lang="fr-FR" sz="2800" i="1" dirty="0">
              <a:solidFill>
                <a:schemeClr val="accent6">
                  <a:lumMod val="75000"/>
                </a:schemeClr>
              </a:solidFill>
            </a:endParaRPr>
          </a:p>
        </p:txBody>
      </p:sp>
      <p:cxnSp>
        <p:nvCxnSpPr>
          <p:cNvPr id="14" name="Connecteur droit 13">
            <a:extLst>
              <a:ext uri="{FF2B5EF4-FFF2-40B4-BE49-F238E27FC236}">
                <a16:creationId xmlns:a16="http://schemas.microsoft.com/office/drawing/2014/main" xmlns="" id="{739806C5-AF6E-43CF-B531-1D32AE5C23A6}"/>
              </a:ext>
            </a:extLst>
          </p:cNvPr>
          <p:cNvCxnSpPr>
            <a:cxnSpLocks/>
          </p:cNvCxnSpPr>
          <p:nvPr/>
        </p:nvCxnSpPr>
        <p:spPr>
          <a:xfrm>
            <a:off x="171923" y="4623500"/>
            <a:ext cx="720904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Groupe 12">
            <a:extLst>
              <a:ext uri="{FF2B5EF4-FFF2-40B4-BE49-F238E27FC236}">
                <a16:creationId xmlns:a16="http://schemas.microsoft.com/office/drawing/2014/main" xmlns="" id="{B9EDFA19-3683-43DC-B866-6447A10DFD07}"/>
              </a:ext>
            </a:extLst>
          </p:cNvPr>
          <p:cNvGrpSpPr/>
          <p:nvPr/>
        </p:nvGrpSpPr>
        <p:grpSpPr>
          <a:xfrm>
            <a:off x="279408" y="7900645"/>
            <a:ext cx="6997375" cy="1536441"/>
            <a:chOff x="931578" y="2997279"/>
            <a:chExt cx="5361177" cy="1285310"/>
          </a:xfrm>
        </p:grpSpPr>
        <p:pic>
          <p:nvPicPr>
            <p:cNvPr id="6" name="Image 13">
              <a:extLst>
                <a:ext uri="{FF2B5EF4-FFF2-40B4-BE49-F238E27FC236}">
                  <a16:creationId xmlns:a16="http://schemas.microsoft.com/office/drawing/2014/main" xmlns="" id="{9CDA06D7-6874-40B5-920E-C064D26A27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1736" y="2997279"/>
              <a:ext cx="1068276" cy="1281570"/>
            </a:xfrm>
            <a:prstGeom prst="rect">
              <a:avLst/>
            </a:prstGeom>
            <a:ln>
              <a:noFill/>
            </a:ln>
          </p:spPr>
        </p:pic>
        <p:pic>
          <p:nvPicPr>
            <p:cNvPr id="7" name="Image 14">
              <a:extLst>
                <a:ext uri="{FF2B5EF4-FFF2-40B4-BE49-F238E27FC236}">
                  <a16:creationId xmlns:a16="http://schemas.microsoft.com/office/drawing/2014/main" xmlns="" id="{EC9948CC-08DB-4193-AEDB-BBCB1B84D8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9854" y="3001019"/>
              <a:ext cx="1068276" cy="1281569"/>
            </a:xfrm>
            <a:prstGeom prst="rect">
              <a:avLst/>
            </a:prstGeom>
            <a:ln>
              <a:noFill/>
            </a:ln>
          </p:spPr>
        </p:pic>
        <p:pic>
          <p:nvPicPr>
            <p:cNvPr id="8" name="Image 16">
              <a:extLst>
                <a:ext uri="{FF2B5EF4-FFF2-40B4-BE49-F238E27FC236}">
                  <a16:creationId xmlns:a16="http://schemas.microsoft.com/office/drawing/2014/main" xmlns="" id="{41C9A43E-1859-477B-BE8E-0BDE3BC822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0795" y="2997280"/>
              <a:ext cx="1068276" cy="1281569"/>
            </a:xfrm>
            <a:prstGeom prst="rect">
              <a:avLst/>
            </a:prstGeom>
            <a:ln>
              <a:noFill/>
            </a:ln>
          </p:spPr>
        </p:pic>
        <p:pic>
          <p:nvPicPr>
            <p:cNvPr id="11" name="Image 17">
              <a:extLst>
                <a:ext uri="{FF2B5EF4-FFF2-40B4-BE49-F238E27FC236}">
                  <a16:creationId xmlns:a16="http://schemas.microsoft.com/office/drawing/2014/main" xmlns="" id="{4D7FED0D-CF88-41C2-8C4A-BA7CCD1BAD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4479" y="2997279"/>
              <a:ext cx="1068276" cy="1281570"/>
            </a:xfrm>
            <a:prstGeom prst="rect">
              <a:avLst/>
            </a:prstGeom>
            <a:ln>
              <a:noFill/>
            </a:ln>
          </p:spPr>
        </p:pic>
        <p:pic>
          <p:nvPicPr>
            <p:cNvPr id="12" name="Image 20">
              <a:extLst>
                <a:ext uri="{FF2B5EF4-FFF2-40B4-BE49-F238E27FC236}">
                  <a16:creationId xmlns:a16="http://schemas.microsoft.com/office/drawing/2014/main" xmlns="" id="{202C7423-55F9-432B-9580-953707325C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578" y="3001019"/>
              <a:ext cx="1068276" cy="1281570"/>
            </a:xfrm>
            <a:prstGeom prst="rect">
              <a:avLst/>
            </a:prstGeom>
            <a:noFill/>
            <a:ln>
              <a:noFill/>
            </a:ln>
          </p:spPr>
        </p:pic>
      </p:grpSp>
    </p:spTree>
    <p:extLst>
      <p:ext uri="{BB962C8B-B14F-4D97-AF65-F5344CB8AC3E}">
        <p14:creationId xmlns:p14="http://schemas.microsoft.com/office/powerpoint/2010/main" val="31688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24">
            <a:extLst>
              <a:ext uri="{FF2B5EF4-FFF2-40B4-BE49-F238E27FC236}">
                <a16:creationId xmlns:a16="http://schemas.microsoft.com/office/drawing/2014/main" xmlns="" id="{05A4FA46-CF6D-4472-AAF6-81EA2ACDD2DE}"/>
              </a:ext>
            </a:extLst>
          </p:cNvPr>
          <p:cNvSpPr txBox="1"/>
          <p:nvPr/>
        </p:nvSpPr>
        <p:spPr>
          <a:xfrm>
            <a:off x="366673" y="1707576"/>
            <a:ext cx="4126604" cy="2508379"/>
          </a:xfrm>
          <a:prstGeom prst="rect">
            <a:avLst/>
          </a:prstGeom>
          <a:noFill/>
        </p:spPr>
        <p:txBody>
          <a:bodyPr wrap="square" rtlCol="0">
            <a:spAutoFit/>
          </a:bodyPr>
          <a:lstStyle/>
          <a:p>
            <a:pPr algn="just">
              <a:spcAft>
                <a:spcPts val="600"/>
              </a:spcAft>
            </a:pPr>
            <a:r>
              <a:rPr lang="en-US" sz="1100" b="1" dirty="0"/>
              <a:t>FOAMSCAN™ HTHP</a:t>
            </a:r>
            <a:r>
              <a:rPr lang="zh-CN" altLang="fr-FR" sz="1100" b="1" dirty="0"/>
              <a:t>高温高压泡沫分析仪</a:t>
            </a:r>
            <a:r>
              <a:rPr lang="zh-CN" altLang="en-US" sz="1100" dirty="0"/>
              <a:t>用于</a:t>
            </a:r>
            <a:r>
              <a:rPr lang="zh-CN" altLang="fr-FR" sz="1100" dirty="0"/>
              <a:t>在评价在高温和加压实验条件下，被注入了气体的液体产生泡沫的能力。</a:t>
            </a:r>
            <a:r>
              <a:rPr lang="zh-CN" altLang="fr-FR" sz="1100" b="1" dirty="0"/>
              <a:t>最高实验温度为</a:t>
            </a:r>
            <a:r>
              <a:rPr lang="en-US" sz="1100" b="1" dirty="0"/>
              <a:t> </a:t>
            </a:r>
            <a:r>
              <a:rPr lang="fr-FR" altLang="zh-CN" sz="1100" b="1" dirty="0"/>
              <a:t>20</a:t>
            </a:r>
            <a:r>
              <a:rPr lang="en-US" sz="1100" b="1" dirty="0"/>
              <a:t>0°C</a:t>
            </a:r>
            <a:r>
              <a:rPr lang="zh-CN" altLang="fr-FR" sz="1100" b="1" dirty="0"/>
              <a:t>，最高实验压力为 </a:t>
            </a:r>
            <a:r>
              <a:rPr lang="fr-FR" altLang="zh-CN" sz="1100" b="1" dirty="0"/>
              <a:t>100</a:t>
            </a:r>
            <a:r>
              <a:rPr lang="en-US" sz="1100" b="1" dirty="0"/>
              <a:t> bar</a:t>
            </a:r>
            <a:r>
              <a:rPr lang="zh-CN" altLang="fr-FR" sz="1100" b="1" dirty="0"/>
              <a:t>。</a:t>
            </a:r>
            <a:r>
              <a:rPr lang="en-US" sz="1100" b="1" dirty="0"/>
              <a:t> </a:t>
            </a:r>
          </a:p>
          <a:p>
            <a:pPr algn="just">
              <a:spcAft>
                <a:spcPts val="600"/>
              </a:spcAft>
            </a:pPr>
            <a:r>
              <a:rPr lang="zh-CN" altLang="fr-FR" sz="1100" dirty="0"/>
              <a:t>泡沫在镍合金金属管中产生。气体通过流量计穿过多孔介质注入到泡沫管中。</a:t>
            </a:r>
            <a:r>
              <a:rPr lang="zh-CN" altLang="en-US" sz="1100" dirty="0"/>
              <a:t>管内</a:t>
            </a:r>
            <a:r>
              <a:rPr lang="zh-CN" altLang="fr-FR" sz="1100" dirty="0"/>
              <a:t>的实验温度和压力实时显示在软件和仪器电子面板上。</a:t>
            </a:r>
            <a:endParaRPr lang="en-US" sz="1100" dirty="0"/>
          </a:p>
          <a:p>
            <a:pPr algn="just">
              <a:spcAft>
                <a:spcPts val="600"/>
              </a:spcAft>
            </a:pPr>
            <a:r>
              <a:rPr lang="zh-CN" altLang="fr-FR" sz="1100" dirty="0"/>
              <a:t>实验温度有仪器自带的循环油浴控制。泡沫体积由泡沫探针跟踪测试。</a:t>
            </a:r>
            <a:endParaRPr lang="fr-FR" altLang="zh-CN" sz="1100" dirty="0"/>
          </a:p>
          <a:p>
            <a:pPr algn="just">
              <a:spcAft>
                <a:spcPts val="600"/>
              </a:spcAft>
            </a:pPr>
            <a:r>
              <a:rPr lang="zh-CN" altLang="fr-FR" sz="1100" dirty="0"/>
              <a:t>泡的尺寸分析选项也整合在仪器中方便实测高温高压下泡的尺寸分布。</a:t>
            </a:r>
            <a:r>
              <a:rPr lang="en-US" sz="1100" dirty="0"/>
              <a:t> </a:t>
            </a:r>
          </a:p>
          <a:p>
            <a:pPr algn="just">
              <a:spcAft>
                <a:spcPts val="600"/>
              </a:spcAft>
            </a:pPr>
            <a:r>
              <a:rPr lang="zh-CN" altLang="fr-FR" sz="1100" dirty="0"/>
              <a:t>测试期间，测试压力和温度保持恒定。</a:t>
            </a:r>
            <a:endParaRPr lang="fr-FR" altLang="zh-CN" sz="1100" dirty="0"/>
          </a:p>
          <a:p>
            <a:pPr algn="just">
              <a:spcAft>
                <a:spcPts val="600"/>
              </a:spcAft>
            </a:pPr>
            <a:r>
              <a:rPr lang="zh-CN" altLang="fr-FR" sz="1100" dirty="0"/>
              <a:t>测试结束后，仪器自动清洗泡沫管。</a:t>
            </a:r>
            <a:endParaRPr lang="en-US" sz="1100" dirty="0"/>
          </a:p>
        </p:txBody>
      </p:sp>
      <p:sp>
        <p:nvSpPr>
          <p:cNvPr id="16" name="ZoneTexte 15">
            <a:extLst>
              <a:ext uri="{FF2B5EF4-FFF2-40B4-BE49-F238E27FC236}">
                <a16:creationId xmlns:a16="http://schemas.microsoft.com/office/drawing/2014/main" xmlns="" id="{2A4AC6BC-23FE-4C73-BB0F-492464B026E7}"/>
              </a:ext>
            </a:extLst>
          </p:cNvPr>
          <p:cNvSpPr txBox="1"/>
          <p:nvPr/>
        </p:nvSpPr>
        <p:spPr>
          <a:xfrm>
            <a:off x="426143" y="6653080"/>
            <a:ext cx="6715692" cy="1246495"/>
          </a:xfrm>
          <a:prstGeom prst="rect">
            <a:avLst/>
          </a:prstGeom>
          <a:noFill/>
          <a:ln>
            <a:solidFill>
              <a:schemeClr val="tx1">
                <a:lumMod val="50000"/>
                <a:lumOff val="50000"/>
              </a:schemeClr>
            </a:solidFill>
          </a:ln>
        </p:spPr>
        <p:txBody>
          <a:bodyPr wrap="square" rtlCol="0">
            <a:spAutoFit/>
          </a:bodyPr>
          <a:lstStyle/>
          <a:p>
            <a:pPr algn="just"/>
            <a:r>
              <a:rPr lang="zh-CN" altLang="fr-FR" sz="1200" b="1" dirty="0">
                <a:solidFill>
                  <a:schemeClr val="accent6">
                    <a:lumMod val="75000"/>
                  </a:schemeClr>
                </a:solidFill>
              </a:rPr>
              <a:t>应用</a:t>
            </a:r>
            <a:endParaRPr lang="en-US" sz="1200" b="1" dirty="0">
              <a:solidFill>
                <a:schemeClr val="accent6">
                  <a:lumMod val="75000"/>
                </a:schemeClr>
              </a:solidFill>
            </a:endParaRPr>
          </a:p>
          <a:p>
            <a:pPr algn="just"/>
            <a:endParaRPr lang="fr-FR" sz="600" dirty="0">
              <a:solidFill>
                <a:schemeClr val="tx1">
                  <a:lumMod val="65000"/>
                  <a:lumOff val="35000"/>
                </a:schemeClr>
              </a:solidFill>
            </a:endParaRPr>
          </a:p>
          <a:p>
            <a:pPr marL="285750" indent="-285750" algn="just">
              <a:buFont typeface="Arial" panose="020B0604020202020204" pitchFamily="34" charset="0"/>
              <a:buChar char="•"/>
            </a:pPr>
            <a:r>
              <a:rPr lang="zh-CN" altLang="fr-FR" sz="1100" dirty="0"/>
              <a:t>石油化工</a:t>
            </a:r>
            <a:endParaRPr lang="en-US" sz="1100" dirty="0"/>
          </a:p>
          <a:p>
            <a:pPr marL="285750" indent="-285750" algn="just">
              <a:buFont typeface="Arial" panose="020B0604020202020204" pitchFamily="34" charset="0"/>
              <a:buChar char="•"/>
            </a:pPr>
            <a:r>
              <a:rPr lang="zh-CN" altLang="fr-FR" sz="1100" dirty="0"/>
              <a:t>高温高压下的起泡性能</a:t>
            </a:r>
            <a:endParaRPr lang="en-US" sz="1100" dirty="0"/>
          </a:p>
          <a:p>
            <a:pPr marL="285750" indent="-285750" algn="just">
              <a:buFont typeface="Arial" panose="020B0604020202020204" pitchFamily="34" charset="0"/>
              <a:buChar char="•"/>
            </a:pPr>
            <a:r>
              <a:rPr lang="zh-CN" altLang="fr-FR" sz="1100" dirty="0"/>
              <a:t>表面活性剂在困难条件下的起泡效能</a:t>
            </a:r>
            <a:r>
              <a:rPr lang="en-US" sz="1100" dirty="0"/>
              <a:t> (EOR</a:t>
            </a:r>
            <a:r>
              <a:rPr lang="zh-CN" altLang="fr-FR" sz="1100" dirty="0"/>
              <a:t>研究</a:t>
            </a:r>
            <a:r>
              <a:rPr lang="en-US" sz="1100" dirty="0"/>
              <a:t>)</a:t>
            </a:r>
          </a:p>
          <a:p>
            <a:pPr marL="285750" indent="-285750" algn="just">
              <a:buFont typeface="Arial" panose="020B0604020202020204" pitchFamily="34" charset="0"/>
              <a:buChar char="•"/>
            </a:pPr>
            <a:r>
              <a:rPr lang="zh-CN" altLang="fr-FR" sz="1100" dirty="0"/>
              <a:t>超临界二氧化碳下的起泡剂效能</a:t>
            </a:r>
            <a:endParaRPr lang="fr-FR" altLang="zh-CN" sz="1100" dirty="0"/>
          </a:p>
          <a:p>
            <a:pPr marL="285750" indent="-285750" algn="just">
              <a:buFont typeface="Arial" panose="020B0604020202020204" pitchFamily="34" charset="0"/>
              <a:buChar char="•"/>
            </a:pPr>
            <a:r>
              <a:rPr lang="zh-CN" altLang="fr-FR" sz="1100" dirty="0"/>
              <a:t>高温高压下的泡尺寸分布</a:t>
            </a:r>
            <a:endParaRPr lang="en-US" sz="1100" dirty="0"/>
          </a:p>
        </p:txBody>
      </p:sp>
      <p:sp>
        <p:nvSpPr>
          <p:cNvPr id="12" name="ZoneTexte 11">
            <a:extLst>
              <a:ext uri="{FF2B5EF4-FFF2-40B4-BE49-F238E27FC236}">
                <a16:creationId xmlns:a16="http://schemas.microsoft.com/office/drawing/2014/main" xmlns="" id="{A7FFFD0B-1C95-4E59-BE87-008B775CCE9D}"/>
              </a:ext>
            </a:extLst>
          </p:cNvPr>
          <p:cNvSpPr txBox="1"/>
          <p:nvPr/>
        </p:nvSpPr>
        <p:spPr>
          <a:xfrm>
            <a:off x="189234" y="662666"/>
            <a:ext cx="7184831" cy="707886"/>
          </a:xfrm>
          <a:prstGeom prst="rect">
            <a:avLst/>
          </a:prstGeom>
          <a:noFill/>
          <a:effectLst/>
        </p:spPr>
        <p:txBody>
          <a:bodyPr wrap="square" rtlCol="0" anchor="ctr">
            <a:spAutoFit/>
          </a:bodyPr>
          <a:lstStyle/>
          <a:p>
            <a:r>
              <a:rPr lang="en-US" sz="2000" b="1" dirty="0">
                <a:solidFill>
                  <a:schemeClr val="accent6">
                    <a:lumMod val="75000"/>
                  </a:schemeClr>
                </a:solidFill>
              </a:rPr>
              <a:t>FOAMSCAN™ HTHP </a:t>
            </a:r>
            <a:r>
              <a:rPr lang="zh-CN" altLang="fr-FR" sz="2000" b="1" dirty="0">
                <a:solidFill>
                  <a:schemeClr val="accent6">
                    <a:lumMod val="75000"/>
                  </a:schemeClr>
                </a:solidFill>
              </a:rPr>
              <a:t>高温高压</a:t>
            </a:r>
            <a:endParaRPr lang="en-US" sz="2000" b="1" dirty="0">
              <a:solidFill>
                <a:schemeClr val="accent6">
                  <a:lumMod val="75000"/>
                </a:schemeClr>
              </a:solidFill>
            </a:endParaRPr>
          </a:p>
          <a:p>
            <a:r>
              <a:rPr lang="en-US" sz="2000" i="1" dirty="0">
                <a:solidFill>
                  <a:schemeClr val="accent6">
                    <a:lumMod val="75000"/>
                  </a:schemeClr>
                </a:solidFill>
              </a:rPr>
              <a:t>	 </a:t>
            </a:r>
            <a:r>
              <a:rPr lang="zh-CN" altLang="fr-FR" sz="2000" i="1" dirty="0">
                <a:solidFill>
                  <a:schemeClr val="accent6">
                    <a:lumMod val="75000"/>
                  </a:schemeClr>
                </a:solidFill>
              </a:rPr>
              <a:t>鼓气法</a:t>
            </a:r>
            <a:endParaRPr lang="fr-FR" sz="2000" i="1" dirty="0">
              <a:solidFill>
                <a:schemeClr val="accent6">
                  <a:lumMod val="75000"/>
                </a:schemeClr>
              </a:solidFill>
            </a:endParaRPr>
          </a:p>
        </p:txBody>
      </p:sp>
      <p:cxnSp>
        <p:nvCxnSpPr>
          <p:cNvPr id="14" name="Connecteur droit 13">
            <a:extLst>
              <a:ext uri="{FF2B5EF4-FFF2-40B4-BE49-F238E27FC236}">
                <a16:creationId xmlns:a16="http://schemas.microsoft.com/office/drawing/2014/main" xmlns="" id="{FFFF5F40-732A-4DB4-A04F-1039AB975969}"/>
              </a:ext>
            </a:extLst>
          </p:cNvPr>
          <p:cNvCxnSpPr>
            <a:cxnSpLocks/>
          </p:cNvCxnSpPr>
          <p:nvPr/>
        </p:nvCxnSpPr>
        <p:spPr>
          <a:xfrm>
            <a:off x="172302" y="1025202"/>
            <a:ext cx="7215070" cy="0"/>
          </a:xfrm>
          <a:prstGeom prst="line">
            <a:avLst/>
          </a:prstGeom>
          <a:ln w="15875">
            <a:solidFill>
              <a:srgbClr val="155E88"/>
            </a:solidFill>
          </a:ln>
        </p:spPr>
        <p:style>
          <a:lnRef idx="1">
            <a:schemeClr val="accent1"/>
          </a:lnRef>
          <a:fillRef idx="0">
            <a:schemeClr val="accent1"/>
          </a:fillRef>
          <a:effectRef idx="0">
            <a:schemeClr val="accent1"/>
          </a:effectRef>
          <a:fontRef idx="minor">
            <a:schemeClr val="tx1"/>
          </a:fontRef>
        </p:style>
      </p:cxnSp>
      <p:sp>
        <p:nvSpPr>
          <p:cNvPr id="2" name="Rectangle : coins arrondis 1">
            <a:extLst>
              <a:ext uri="{FF2B5EF4-FFF2-40B4-BE49-F238E27FC236}">
                <a16:creationId xmlns:a16="http://schemas.microsoft.com/office/drawing/2014/main" xmlns="" id="{1B3E1CE1-006C-4963-80F2-7E826B0D4963}"/>
              </a:ext>
            </a:extLst>
          </p:cNvPr>
          <p:cNvSpPr/>
          <p:nvPr/>
        </p:nvSpPr>
        <p:spPr>
          <a:xfrm>
            <a:off x="5122333" y="3994320"/>
            <a:ext cx="1642534" cy="2150666"/>
          </a:xfrm>
          <a:prstGeom prst="roundRect">
            <a:avLst>
              <a:gd name="adj" fmla="val 4255"/>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 9">
            <a:extLst>
              <a:ext uri="{FF2B5EF4-FFF2-40B4-BE49-F238E27FC236}">
                <a16:creationId xmlns:a16="http://schemas.microsoft.com/office/drawing/2014/main" xmlns="" id="{E3E95BBD-8DC4-47DE-9042-425ECDA62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693" y="1070545"/>
            <a:ext cx="400606" cy="457636"/>
          </a:xfrm>
          <a:prstGeom prst="rect">
            <a:avLst/>
          </a:prstGeom>
        </p:spPr>
      </p:pic>
      <p:pic>
        <p:nvPicPr>
          <p:cNvPr id="4" name="Image 3" descr="Une image contenant ordinateur, guichet&#10;&#10;Description générée automatiquement">
            <a:extLst>
              <a:ext uri="{FF2B5EF4-FFF2-40B4-BE49-F238E27FC236}">
                <a16:creationId xmlns:a16="http://schemas.microsoft.com/office/drawing/2014/main" xmlns="" id="{F46B35FA-F500-42F3-B268-CE20441B32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1685" y="1528181"/>
            <a:ext cx="1564782" cy="2153916"/>
          </a:xfrm>
          <a:prstGeom prst="rect">
            <a:avLst/>
          </a:prstGeom>
        </p:spPr>
      </p:pic>
      <p:sp>
        <p:nvSpPr>
          <p:cNvPr id="5" name="ZoneTexte 4">
            <a:extLst>
              <a:ext uri="{FF2B5EF4-FFF2-40B4-BE49-F238E27FC236}">
                <a16:creationId xmlns:a16="http://schemas.microsoft.com/office/drawing/2014/main" xmlns="" id="{58430023-FBFA-48A1-8CC9-B1177D4120E0}"/>
              </a:ext>
            </a:extLst>
          </p:cNvPr>
          <p:cNvSpPr txBox="1"/>
          <p:nvPr/>
        </p:nvSpPr>
        <p:spPr>
          <a:xfrm>
            <a:off x="6011333" y="3611888"/>
            <a:ext cx="1071033" cy="246221"/>
          </a:xfrm>
          <a:prstGeom prst="rect">
            <a:avLst/>
          </a:prstGeom>
          <a:noFill/>
        </p:spPr>
        <p:txBody>
          <a:bodyPr wrap="square" rtlCol="0">
            <a:spAutoFit/>
          </a:bodyPr>
          <a:lstStyle/>
          <a:p>
            <a:r>
              <a:rPr lang="en-US" sz="1000" dirty="0">
                <a:solidFill>
                  <a:srgbClr val="155E88"/>
                </a:solidFill>
              </a:rPr>
              <a:t>HTHP Standard</a:t>
            </a:r>
          </a:p>
        </p:txBody>
      </p:sp>
      <p:sp>
        <p:nvSpPr>
          <p:cNvPr id="15" name="ZoneTexte 14">
            <a:extLst>
              <a:ext uri="{FF2B5EF4-FFF2-40B4-BE49-F238E27FC236}">
                <a16:creationId xmlns:a16="http://schemas.microsoft.com/office/drawing/2014/main" xmlns="" id="{BF99A8AF-2BD5-45E4-A045-87C65FC19635}"/>
              </a:ext>
            </a:extLst>
          </p:cNvPr>
          <p:cNvSpPr txBox="1"/>
          <p:nvPr/>
        </p:nvSpPr>
        <p:spPr>
          <a:xfrm>
            <a:off x="5775816" y="6144986"/>
            <a:ext cx="1366017" cy="246221"/>
          </a:xfrm>
          <a:prstGeom prst="rect">
            <a:avLst/>
          </a:prstGeom>
          <a:noFill/>
        </p:spPr>
        <p:txBody>
          <a:bodyPr wrap="square" rtlCol="0">
            <a:spAutoFit/>
          </a:bodyPr>
          <a:lstStyle/>
          <a:p>
            <a:r>
              <a:rPr lang="en-US" sz="1000" dirty="0">
                <a:solidFill>
                  <a:srgbClr val="155E88"/>
                </a:solidFill>
              </a:rPr>
              <a:t>HTHP supercritical CO₂</a:t>
            </a:r>
          </a:p>
        </p:txBody>
      </p:sp>
      <p:graphicFrame>
        <p:nvGraphicFramePr>
          <p:cNvPr id="17" name="Tableau 33">
            <a:extLst>
              <a:ext uri="{FF2B5EF4-FFF2-40B4-BE49-F238E27FC236}">
                <a16:creationId xmlns:a16="http://schemas.microsoft.com/office/drawing/2014/main" xmlns="" id="{CBB065CE-2984-4D73-AD88-716D7B5A4699}"/>
              </a:ext>
            </a:extLst>
          </p:cNvPr>
          <p:cNvGraphicFramePr>
            <a:graphicFrameLocks noGrp="1"/>
          </p:cNvGraphicFramePr>
          <p:nvPr>
            <p:extLst>
              <p:ext uri="{D42A27DB-BD31-4B8C-83A1-F6EECF244321}">
                <p14:modId xmlns:p14="http://schemas.microsoft.com/office/powerpoint/2010/main" val="2150064638"/>
              </p:ext>
            </p:extLst>
          </p:nvPr>
        </p:nvGraphicFramePr>
        <p:xfrm>
          <a:off x="426143" y="8252412"/>
          <a:ext cx="6715691" cy="1295400"/>
        </p:xfrm>
        <a:graphic>
          <a:graphicData uri="http://schemas.openxmlformats.org/drawingml/2006/table">
            <a:tbl>
              <a:tblPr firstRow="1" bandRow="1">
                <a:effectLst/>
                <a:tableStyleId>{5940675A-B579-460E-94D1-54222C63F5DA}</a:tableStyleId>
              </a:tblPr>
              <a:tblGrid>
                <a:gridCol w="1154815">
                  <a:extLst>
                    <a:ext uri="{9D8B030D-6E8A-4147-A177-3AD203B41FA5}">
                      <a16:colId xmlns:a16="http://schemas.microsoft.com/office/drawing/2014/main" xmlns="" val="3873192432"/>
                    </a:ext>
                  </a:extLst>
                </a:gridCol>
                <a:gridCol w="5560876">
                  <a:extLst>
                    <a:ext uri="{9D8B030D-6E8A-4147-A177-3AD203B41FA5}">
                      <a16:colId xmlns:a16="http://schemas.microsoft.com/office/drawing/2014/main" xmlns="" val="873289453"/>
                    </a:ext>
                  </a:extLst>
                </a:gridCol>
              </a:tblGrid>
              <a:tr h="180000">
                <a:tc gridSpan="2">
                  <a:txBody>
                    <a:bodyPr/>
                    <a:lstStyle/>
                    <a:p>
                      <a:pPr algn="l"/>
                      <a:r>
                        <a:rPr lang="zh-CN" altLang="fr-FR" sz="1100" b="1" dirty="0">
                          <a:solidFill>
                            <a:schemeClr val="tx1"/>
                          </a:solidFill>
                        </a:rPr>
                        <a:t>技术规格</a:t>
                      </a:r>
                      <a:endParaRPr lang="en-US" sz="1100" b="1"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dirty="0">
                        <a:solidFill>
                          <a:schemeClr val="tx1">
                            <a:lumMod val="65000"/>
                            <a:lumOff val="35000"/>
                          </a:schemeClr>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94660152"/>
                  </a:ext>
                </a:extLst>
              </a:tr>
              <a:tr h="180000">
                <a:tc>
                  <a:txBody>
                    <a:bodyPr/>
                    <a:lstStyle/>
                    <a:p>
                      <a:pPr marL="0" indent="0">
                        <a:buFont typeface="Wingdings" panose="05000000000000000000" pitchFamily="2" charset="2"/>
                        <a:buNone/>
                      </a:pPr>
                      <a:r>
                        <a:rPr lang="zh-CN" altLang="fr-FR" sz="1100" b="0" dirty="0">
                          <a:solidFill>
                            <a:schemeClr val="tx1"/>
                          </a:solidFill>
                        </a:rPr>
                        <a:t>气体流量</a:t>
                      </a:r>
                      <a:endParaRPr lang="en-US" sz="1100" b="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755934"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b="0" dirty="0">
                          <a:solidFill>
                            <a:schemeClr val="tx1"/>
                          </a:solidFill>
                        </a:rPr>
                        <a:t>500 ml/min (</a:t>
                      </a:r>
                      <a:r>
                        <a:rPr lang="zh-CN" altLang="fr-FR" sz="1100" b="0" dirty="0">
                          <a:solidFill>
                            <a:schemeClr val="tx1"/>
                          </a:solidFill>
                        </a:rPr>
                        <a:t>实际流速取决于温度和压力的设定条件</a:t>
                      </a:r>
                      <a:r>
                        <a:rPr lang="en-US" sz="1100" b="0" dirty="0">
                          <a:solidFill>
                            <a:schemeClr val="tx1"/>
                          </a:solidFill>
                        </a:rPr>
                        <a:t>) </a:t>
                      </a: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14933187"/>
                  </a:ext>
                </a:extLst>
              </a:tr>
              <a:tr h="180000">
                <a:tc>
                  <a:txBody>
                    <a:bodyPr/>
                    <a:lstStyle/>
                    <a:p>
                      <a:r>
                        <a:rPr lang="zh-CN" altLang="fr-FR" sz="1100" b="0" dirty="0">
                          <a:solidFill>
                            <a:schemeClr val="tx1"/>
                          </a:solidFill>
                        </a:rPr>
                        <a:t>气体类型</a:t>
                      </a:r>
                      <a:endParaRPr lang="en-US" sz="1100" b="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zh-CN" altLang="fr-FR" sz="1100" b="0" dirty="0">
                          <a:solidFill>
                            <a:schemeClr val="tx1"/>
                          </a:solidFill>
                        </a:rPr>
                        <a:t>空气，氮气，二氧化碳，超临界二氧化碳</a:t>
                      </a:r>
                      <a:endParaRPr lang="en-US" sz="1100" b="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54163459"/>
                  </a:ext>
                </a:extLst>
              </a:tr>
              <a:tr h="180000">
                <a:tc>
                  <a:txBody>
                    <a:bodyPr/>
                    <a:lstStyle/>
                    <a:p>
                      <a:r>
                        <a:rPr lang="zh-CN" altLang="fr-FR" sz="1100" b="0" noProof="0" dirty="0">
                          <a:solidFill>
                            <a:schemeClr val="tx1"/>
                          </a:solidFill>
                        </a:rPr>
                        <a:t>工作温度范围</a:t>
                      </a:r>
                      <a:endParaRPr lang="en-US" sz="1100" b="0" noProof="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zh-CN" altLang="fr-FR" sz="1100" b="0" dirty="0">
                          <a:solidFill>
                            <a:schemeClr val="tx1"/>
                          </a:solidFill>
                        </a:rPr>
                        <a:t>最高</a:t>
                      </a:r>
                      <a:r>
                        <a:rPr lang="fr-FR" sz="1100" b="0" dirty="0">
                          <a:solidFill>
                            <a:schemeClr val="tx1"/>
                          </a:solidFill>
                        </a:rPr>
                        <a:t> 200°C</a:t>
                      </a:r>
                      <a:endParaRPr lang="en-US" sz="1100" b="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7181583"/>
                  </a:ext>
                </a:extLst>
              </a:tr>
              <a:tr h="180000">
                <a:tc>
                  <a:txBody>
                    <a:bodyPr/>
                    <a:lstStyle/>
                    <a:p>
                      <a:r>
                        <a:rPr lang="zh-CN" altLang="fr-FR" sz="1100" b="0" noProof="0" dirty="0">
                          <a:solidFill>
                            <a:schemeClr val="tx1"/>
                          </a:solidFill>
                        </a:rPr>
                        <a:t>工作压力范围</a:t>
                      </a:r>
                      <a:endParaRPr lang="en-US" sz="1100" b="0" noProof="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zh-CN" altLang="fr-FR" sz="1100" b="0" dirty="0">
                          <a:solidFill>
                            <a:schemeClr val="tx1"/>
                          </a:solidFill>
                        </a:rPr>
                        <a:t>最高</a:t>
                      </a:r>
                      <a:r>
                        <a:rPr lang="fr-FR" sz="1100" b="0" dirty="0">
                          <a:solidFill>
                            <a:schemeClr val="tx1"/>
                          </a:solidFill>
                        </a:rPr>
                        <a:t> 100bar</a:t>
                      </a:r>
                      <a:endParaRPr lang="en-US" sz="1100" b="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19785436"/>
                  </a:ext>
                </a:extLst>
              </a:tr>
            </a:tbl>
          </a:graphicData>
        </a:graphic>
      </p:graphicFrame>
      <p:graphicFrame>
        <p:nvGraphicFramePr>
          <p:cNvPr id="19" name="Tableau 26">
            <a:extLst>
              <a:ext uri="{FF2B5EF4-FFF2-40B4-BE49-F238E27FC236}">
                <a16:creationId xmlns:a16="http://schemas.microsoft.com/office/drawing/2014/main" xmlns="" id="{CE2C18E0-00CD-4040-A10F-29CDF5CE3B9F}"/>
              </a:ext>
            </a:extLst>
          </p:cNvPr>
          <p:cNvGraphicFramePr>
            <a:graphicFrameLocks noGrp="1"/>
          </p:cNvGraphicFramePr>
          <p:nvPr>
            <p:extLst>
              <p:ext uri="{D42A27DB-BD31-4B8C-83A1-F6EECF244321}">
                <p14:modId xmlns:p14="http://schemas.microsoft.com/office/powerpoint/2010/main" val="2414897662"/>
              </p:ext>
            </p:extLst>
          </p:nvPr>
        </p:nvGraphicFramePr>
        <p:xfrm>
          <a:off x="481996" y="4589879"/>
          <a:ext cx="3890676" cy="1710364"/>
        </p:xfrm>
        <a:graphic>
          <a:graphicData uri="http://schemas.openxmlformats.org/drawingml/2006/table">
            <a:tbl>
              <a:tblPr firstRow="1" bandRow="1">
                <a:effectLst/>
                <a:tableStyleId>{5940675A-B579-460E-94D1-54222C63F5DA}</a:tableStyleId>
              </a:tblPr>
              <a:tblGrid>
                <a:gridCol w="1895214">
                  <a:extLst>
                    <a:ext uri="{9D8B030D-6E8A-4147-A177-3AD203B41FA5}">
                      <a16:colId xmlns:a16="http://schemas.microsoft.com/office/drawing/2014/main" xmlns="" val="3873192432"/>
                    </a:ext>
                  </a:extLst>
                </a:gridCol>
                <a:gridCol w="1995462">
                  <a:extLst>
                    <a:ext uri="{9D8B030D-6E8A-4147-A177-3AD203B41FA5}">
                      <a16:colId xmlns:a16="http://schemas.microsoft.com/office/drawing/2014/main" xmlns="" val="873289453"/>
                    </a:ext>
                  </a:extLst>
                </a:gridCol>
              </a:tblGrid>
              <a:tr h="442788">
                <a:tc>
                  <a:txBody>
                    <a:bodyPr/>
                    <a:lstStyle/>
                    <a:p>
                      <a:pPr algn="ctr"/>
                      <a:r>
                        <a:rPr lang="zh-CN" altLang="fr-FR" sz="1100" b="1" dirty="0">
                          <a:solidFill>
                            <a:schemeClr val="tx1"/>
                          </a:solidFill>
                        </a:rPr>
                        <a:t>直接测量获取的数据</a:t>
                      </a:r>
                      <a:endParaRPr lang="en-US" sz="1100" b="1"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fr-FR" sz="1100" b="1" dirty="0">
                          <a:solidFill>
                            <a:schemeClr val="tx1"/>
                          </a:solidFill>
                        </a:rPr>
                        <a:t>通过数据计算获取的数据</a:t>
                      </a:r>
                      <a:endParaRPr lang="en-US" sz="1100" b="1"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94660152"/>
                  </a:ext>
                </a:extLst>
              </a:tr>
              <a:tr h="1267576">
                <a:tc>
                  <a:txBody>
                    <a:bodyPr/>
                    <a:lstStyle/>
                    <a:p>
                      <a:pPr marL="285750" indent="-285750">
                        <a:buFont typeface="Wingdings" panose="05000000000000000000" pitchFamily="2" charset="2"/>
                        <a:buChar char="§"/>
                      </a:pPr>
                      <a:r>
                        <a:rPr lang="zh-CN" altLang="fr-FR" sz="1100" dirty="0">
                          <a:solidFill>
                            <a:schemeClr val="tx1"/>
                          </a:solidFill>
                        </a:rPr>
                        <a:t>泡沫体积</a:t>
                      </a:r>
                      <a:endParaRPr lang="en-US" sz="1100" dirty="0">
                        <a:solidFill>
                          <a:schemeClr val="tx1"/>
                        </a:solidFill>
                      </a:endParaRPr>
                    </a:p>
                    <a:p>
                      <a:pPr marL="285750" indent="-285750">
                        <a:buFont typeface="Wingdings" panose="05000000000000000000" pitchFamily="2" charset="2"/>
                        <a:buChar char="§"/>
                      </a:pPr>
                      <a:r>
                        <a:rPr lang="zh-CN" altLang="fr-FR" sz="1100" dirty="0">
                          <a:solidFill>
                            <a:schemeClr val="tx1"/>
                          </a:solidFill>
                        </a:rPr>
                        <a:t>液体体积</a:t>
                      </a:r>
                      <a:endParaRPr lang="fr-FR" altLang="zh-CN" sz="1100" dirty="0">
                        <a:solidFill>
                          <a:schemeClr val="tx1"/>
                        </a:solidFill>
                      </a:endParaRPr>
                    </a:p>
                    <a:p>
                      <a:pPr marL="285750" indent="-285750">
                        <a:buFont typeface="Wingdings" panose="05000000000000000000" pitchFamily="2" charset="2"/>
                        <a:buChar char="§"/>
                      </a:pPr>
                      <a:r>
                        <a:rPr lang="zh-CN" altLang="fr-FR" sz="1100" dirty="0">
                          <a:solidFill>
                            <a:schemeClr val="tx1"/>
                          </a:solidFill>
                        </a:rPr>
                        <a:t>泡沫含液量</a:t>
                      </a:r>
                      <a:endParaRPr lang="en-US" sz="1100" dirty="0">
                        <a:solidFill>
                          <a:schemeClr val="tx1"/>
                        </a:solidFill>
                      </a:endParaRPr>
                    </a:p>
                    <a:p>
                      <a:pPr marL="285750" indent="-285750">
                        <a:buFont typeface="Wingdings" panose="05000000000000000000" pitchFamily="2" charset="2"/>
                        <a:buChar char="§"/>
                      </a:pPr>
                      <a:r>
                        <a:rPr lang="zh-CN" altLang="fr-FR" sz="1100" dirty="0">
                          <a:solidFill>
                            <a:schemeClr val="tx1"/>
                          </a:solidFill>
                        </a:rPr>
                        <a:t>气体流量</a:t>
                      </a:r>
                      <a:endParaRPr lang="en-US" sz="1100" dirty="0">
                        <a:solidFill>
                          <a:schemeClr val="tx1"/>
                        </a:solidFill>
                      </a:endParaRPr>
                    </a:p>
                    <a:p>
                      <a:pPr marL="285750" indent="-285750">
                        <a:buFont typeface="Wingdings" panose="05000000000000000000" pitchFamily="2" charset="2"/>
                        <a:buChar char="§"/>
                      </a:pPr>
                      <a:r>
                        <a:rPr lang="zh-CN" altLang="fr-FR" sz="1100" dirty="0">
                          <a:solidFill>
                            <a:schemeClr val="tx1"/>
                          </a:solidFill>
                        </a:rPr>
                        <a:t>温度</a:t>
                      </a:r>
                      <a:endParaRPr lang="fr-FR" altLang="zh-CN" sz="1100" dirty="0">
                        <a:solidFill>
                          <a:schemeClr val="tx1"/>
                        </a:solidFill>
                      </a:endParaRPr>
                    </a:p>
                    <a:p>
                      <a:pPr marL="285750" indent="-285750">
                        <a:buFont typeface="Wingdings" panose="05000000000000000000" pitchFamily="2" charset="2"/>
                        <a:buChar char="§"/>
                      </a:pPr>
                      <a:r>
                        <a:rPr lang="zh-CN" altLang="fr-FR" sz="1100" dirty="0">
                          <a:solidFill>
                            <a:schemeClr val="tx1"/>
                          </a:solidFill>
                        </a:rPr>
                        <a:t>压力</a:t>
                      </a:r>
                      <a:endParaRPr lang="en-US" sz="1100" dirty="0">
                        <a:solidFill>
                          <a:schemeClr val="tx1"/>
                        </a:solidFill>
                      </a:endParaRPr>
                    </a:p>
                    <a:p>
                      <a:endParaRPr lang="en-US" sz="110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285750" indent="-285750">
                        <a:buFont typeface="Wingdings" panose="05000000000000000000" pitchFamily="2" charset="2"/>
                        <a:buChar char="ü"/>
                      </a:pPr>
                      <a:r>
                        <a:rPr lang="zh-CN" altLang="fr-FR" sz="1100" dirty="0">
                          <a:solidFill>
                            <a:schemeClr val="tx1"/>
                          </a:solidFill>
                        </a:rPr>
                        <a:t>气体体积</a:t>
                      </a:r>
                      <a:endParaRPr lang="en-US" sz="1100" dirty="0">
                        <a:solidFill>
                          <a:schemeClr val="tx1"/>
                        </a:solidFill>
                      </a:endParaRPr>
                    </a:p>
                    <a:p>
                      <a:pPr marL="285750" indent="-285750">
                        <a:buFont typeface="Wingdings" panose="05000000000000000000" pitchFamily="2" charset="2"/>
                        <a:buChar char="ü"/>
                      </a:pPr>
                      <a:r>
                        <a:rPr lang="zh-CN" altLang="fr-FR" sz="1100" dirty="0">
                          <a:solidFill>
                            <a:schemeClr val="tx1"/>
                          </a:solidFill>
                        </a:rPr>
                        <a:t>起泡能力</a:t>
                      </a:r>
                      <a:endParaRPr lang="en-US" sz="1100" dirty="0">
                        <a:solidFill>
                          <a:schemeClr val="tx1"/>
                        </a:solidFill>
                      </a:endParaRPr>
                    </a:p>
                    <a:p>
                      <a:pPr marL="285750" indent="-285750">
                        <a:buFont typeface="Wingdings" panose="05000000000000000000" pitchFamily="2" charset="2"/>
                        <a:buChar char="ü"/>
                      </a:pPr>
                      <a:r>
                        <a:rPr lang="zh-CN" altLang="fr-FR" sz="1100" dirty="0">
                          <a:solidFill>
                            <a:schemeClr val="tx1"/>
                          </a:solidFill>
                        </a:rPr>
                        <a:t>泡沫稳定性</a:t>
                      </a:r>
                      <a:endParaRPr lang="en-US" sz="1100" dirty="0">
                        <a:solidFill>
                          <a:schemeClr val="tx1"/>
                        </a:solidFill>
                      </a:endParaRPr>
                    </a:p>
                    <a:p>
                      <a:pPr marL="285750" indent="-285750">
                        <a:buFont typeface="Wingdings" panose="05000000000000000000" pitchFamily="2" charset="2"/>
                        <a:buChar char="ü"/>
                      </a:pPr>
                      <a:r>
                        <a:rPr lang="zh-CN" altLang="fr-FR" sz="1100" dirty="0">
                          <a:solidFill>
                            <a:schemeClr val="tx1"/>
                          </a:solidFill>
                        </a:rPr>
                        <a:t>泡沫中的液体稳定性</a:t>
                      </a:r>
                      <a:endParaRPr lang="en-US" sz="1100" dirty="0">
                        <a:solidFill>
                          <a:schemeClr val="tx1"/>
                        </a:solidFill>
                      </a:endParaRPr>
                    </a:p>
                    <a:p>
                      <a:pPr marL="285750" indent="-285750">
                        <a:buFont typeface="Wingdings" panose="05000000000000000000" pitchFamily="2" charset="2"/>
                        <a:buChar char="ü"/>
                      </a:pPr>
                      <a:r>
                        <a:rPr lang="zh-CN" altLang="fr-FR" sz="1100" dirty="0">
                          <a:solidFill>
                            <a:schemeClr val="tx1"/>
                          </a:solidFill>
                        </a:rPr>
                        <a:t>泡沫密度</a:t>
                      </a:r>
                      <a:endParaRPr lang="en-US" sz="110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3414933187"/>
                  </a:ext>
                </a:extLst>
              </a:tr>
            </a:tbl>
          </a:graphicData>
        </a:graphic>
      </p:graphicFrame>
    </p:spTree>
    <p:extLst>
      <p:ext uri="{BB962C8B-B14F-4D97-AF65-F5344CB8AC3E}">
        <p14:creationId xmlns:p14="http://schemas.microsoft.com/office/powerpoint/2010/main" val="2128428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au 24">
            <a:extLst>
              <a:ext uri="{FF2B5EF4-FFF2-40B4-BE49-F238E27FC236}">
                <a16:creationId xmlns:a16="http://schemas.microsoft.com/office/drawing/2014/main" xmlns="" id="{E2ED32F1-49EC-44AF-8A6D-B8B169C6217F}"/>
              </a:ext>
            </a:extLst>
          </p:cNvPr>
          <p:cNvGraphicFramePr>
            <a:graphicFrameLocks noGrp="1"/>
          </p:cNvGraphicFramePr>
          <p:nvPr>
            <p:extLst>
              <p:ext uri="{D42A27DB-BD31-4B8C-83A1-F6EECF244321}">
                <p14:modId xmlns:p14="http://schemas.microsoft.com/office/powerpoint/2010/main" val="669811039"/>
              </p:ext>
            </p:extLst>
          </p:nvPr>
        </p:nvGraphicFramePr>
        <p:xfrm>
          <a:off x="320947" y="1751555"/>
          <a:ext cx="6927639" cy="7289551"/>
        </p:xfrm>
        <a:graphic>
          <a:graphicData uri="http://schemas.openxmlformats.org/drawingml/2006/table">
            <a:tbl>
              <a:tblPr firstRow="1" firstCol="1" bandRow="1">
                <a:tableStyleId>{5940675A-B579-460E-94D1-54222C63F5DA}</a:tableStyleId>
              </a:tblPr>
              <a:tblGrid>
                <a:gridCol w="1199151">
                  <a:extLst>
                    <a:ext uri="{9D8B030D-6E8A-4147-A177-3AD203B41FA5}">
                      <a16:colId xmlns:a16="http://schemas.microsoft.com/office/drawing/2014/main" xmlns="" val="1580764180"/>
                    </a:ext>
                  </a:extLst>
                </a:gridCol>
                <a:gridCol w="954748">
                  <a:extLst>
                    <a:ext uri="{9D8B030D-6E8A-4147-A177-3AD203B41FA5}">
                      <a16:colId xmlns:a16="http://schemas.microsoft.com/office/drawing/2014/main" xmlns="" val="79836317"/>
                    </a:ext>
                  </a:extLst>
                </a:gridCol>
                <a:gridCol w="995029">
                  <a:extLst>
                    <a:ext uri="{9D8B030D-6E8A-4147-A177-3AD203B41FA5}">
                      <a16:colId xmlns:a16="http://schemas.microsoft.com/office/drawing/2014/main" xmlns="" val="2607405270"/>
                    </a:ext>
                  </a:extLst>
                </a:gridCol>
                <a:gridCol w="914467">
                  <a:extLst>
                    <a:ext uri="{9D8B030D-6E8A-4147-A177-3AD203B41FA5}">
                      <a16:colId xmlns:a16="http://schemas.microsoft.com/office/drawing/2014/main" xmlns="" val="3525723730"/>
                    </a:ext>
                  </a:extLst>
                </a:gridCol>
                <a:gridCol w="954748">
                  <a:extLst>
                    <a:ext uri="{9D8B030D-6E8A-4147-A177-3AD203B41FA5}">
                      <a16:colId xmlns:a16="http://schemas.microsoft.com/office/drawing/2014/main" xmlns="" val="3164610682"/>
                    </a:ext>
                  </a:extLst>
                </a:gridCol>
                <a:gridCol w="989042">
                  <a:extLst>
                    <a:ext uri="{9D8B030D-6E8A-4147-A177-3AD203B41FA5}">
                      <a16:colId xmlns:a16="http://schemas.microsoft.com/office/drawing/2014/main" xmlns="" val="963772343"/>
                    </a:ext>
                  </a:extLst>
                </a:gridCol>
                <a:gridCol w="920454">
                  <a:extLst>
                    <a:ext uri="{9D8B030D-6E8A-4147-A177-3AD203B41FA5}">
                      <a16:colId xmlns:a16="http://schemas.microsoft.com/office/drawing/2014/main" xmlns="" val="995738501"/>
                    </a:ext>
                  </a:extLst>
                </a:gridCol>
              </a:tblGrid>
              <a:tr h="544586">
                <a:tc>
                  <a:txBody>
                    <a:bodyPr/>
                    <a:lstStyle/>
                    <a:p>
                      <a:pPr algn="ctr"/>
                      <a:endParaRPr lang="en-US" sz="1000" b="1" noProof="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tc>
                  <a:txBody>
                    <a:bodyPr/>
                    <a:lstStyle/>
                    <a:p>
                      <a:pPr algn="ctr">
                        <a:spcAft>
                          <a:spcPts val="0"/>
                        </a:spcAft>
                      </a:pPr>
                      <a:r>
                        <a:rPr lang="en-US" sz="1000" b="1" kern="100" noProof="0" dirty="0">
                          <a:solidFill>
                            <a:schemeClr val="tx1"/>
                          </a:solidFill>
                          <a:effectLst/>
                          <a:latin typeface="+mn-lt"/>
                          <a:ea typeface="+mn-ea"/>
                        </a:rPr>
                        <a:t>FOAMSCAN™</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tc>
                  <a:txBody>
                    <a:bodyPr/>
                    <a:lstStyle/>
                    <a:p>
                      <a:pPr algn="ctr">
                        <a:spcAft>
                          <a:spcPts val="0"/>
                        </a:spcAft>
                      </a:pPr>
                      <a:r>
                        <a:rPr lang="en-US" sz="1000" b="1" kern="100" noProof="0" dirty="0">
                          <a:solidFill>
                            <a:schemeClr val="tx1"/>
                          </a:solidFill>
                          <a:effectLst/>
                          <a:latin typeface="+mn-lt"/>
                          <a:ea typeface="+mn-ea"/>
                        </a:rPr>
                        <a:t>FOAMSPIN™</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tc>
                  <a:txBody>
                    <a:bodyPr/>
                    <a:lstStyle/>
                    <a:p>
                      <a:pPr algn="ctr">
                        <a:spcAft>
                          <a:spcPts val="0"/>
                        </a:spcAft>
                      </a:pPr>
                      <a:r>
                        <a:rPr lang="en-US" sz="1000" b="1" kern="100" noProof="0">
                          <a:solidFill>
                            <a:schemeClr val="tx1"/>
                          </a:solidFill>
                          <a:effectLst/>
                          <a:latin typeface="+mn-lt"/>
                          <a:ea typeface="+mn-ea"/>
                        </a:rPr>
                        <a:t>MINIJET™</a:t>
                      </a:r>
                      <a:endParaRPr lang="en-US" sz="1000" b="1" kern="100" noProof="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tc>
                  <a:txBody>
                    <a:bodyPr/>
                    <a:lstStyle/>
                    <a:p>
                      <a:pPr algn="ctr">
                        <a:spcAft>
                          <a:spcPts val="0"/>
                        </a:spcAft>
                      </a:pPr>
                      <a:r>
                        <a:rPr lang="en-US" sz="1000" b="1" kern="100" noProof="0">
                          <a:solidFill>
                            <a:schemeClr val="tx1"/>
                          </a:solidFill>
                          <a:effectLst/>
                          <a:latin typeface="+mn-lt"/>
                          <a:ea typeface="+mn-ea"/>
                        </a:rPr>
                        <a:t>FOAMSCAN™ HTMP</a:t>
                      </a:r>
                      <a:endParaRPr lang="en-US" sz="1000" b="1" kern="100" noProof="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tc>
                  <a:txBody>
                    <a:bodyPr/>
                    <a:lstStyle/>
                    <a:p>
                      <a:pPr algn="ctr">
                        <a:spcAft>
                          <a:spcPts val="0"/>
                        </a:spcAft>
                      </a:pPr>
                      <a:r>
                        <a:rPr lang="en-US" sz="1000" b="1" kern="100" noProof="0" dirty="0">
                          <a:solidFill>
                            <a:schemeClr val="tx1"/>
                          </a:solidFill>
                          <a:effectLst/>
                          <a:latin typeface="+mn-lt"/>
                          <a:ea typeface="+mn-ea"/>
                        </a:rPr>
                        <a:t>FOAMSCAN™ DEPR</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tc>
                  <a:txBody>
                    <a:bodyPr/>
                    <a:lstStyle/>
                    <a:p>
                      <a:pPr algn="ctr">
                        <a:spcAft>
                          <a:spcPts val="0"/>
                        </a:spcAft>
                      </a:pPr>
                      <a:r>
                        <a:rPr lang="en-US" sz="1000" b="1" kern="100" noProof="0" dirty="0">
                          <a:solidFill>
                            <a:schemeClr val="tx1"/>
                          </a:solidFill>
                          <a:effectLst/>
                          <a:latin typeface="+mn-lt"/>
                          <a:ea typeface="+mn-ea"/>
                        </a:rPr>
                        <a:t>FOAMSCAN™ HTHP</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xmlns="" val="167304854"/>
                  </a:ext>
                </a:extLst>
              </a:tr>
              <a:tr h="385928">
                <a:tc>
                  <a:txBody>
                    <a:bodyPr/>
                    <a:lstStyle/>
                    <a:p>
                      <a:pPr algn="ctr">
                        <a:spcAft>
                          <a:spcPts val="0"/>
                        </a:spcAft>
                      </a:pPr>
                      <a:r>
                        <a:rPr lang="zh-CN" altLang="fr-FR" sz="1000" b="1" kern="100" noProof="0" dirty="0">
                          <a:solidFill>
                            <a:schemeClr val="tx1"/>
                          </a:solidFill>
                          <a:effectLst/>
                          <a:latin typeface="+mn-lt"/>
                          <a:ea typeface="+mn-ea"/>
                          <a:cs typeface="Arial" panose="020B0604020202020204" pitchFamily="34" charset="0"/>
                        </a:rPr>
                        <a:t>编号</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000" kern="100" noProof="0" dirty="0">
                          <a:solidFill>
                            <a:schemeClr val="tx1"/>
                          </a:solidFill>
                          <a:effectLst/>
                          <a:latin typeface="+mn-lt"/>
                          <a:ea typeface="+mn-ea"/>
                        </a:rPr>
                        <a:t>FMS</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000" kern="100" noProof="0">
                          <a:solidFill>
                            <a:schemeClr val="tx1"/>
                          </a:solidFill>
                          <a:effectLst/>
                          <a:latin typeface="+mn-lt"/>
                          <a:ea typeface="+mn-ea"/>
                        </a:rPr>
                        <a:t>FMSP</a:t>
                      </a:r>
                      <a:endParaRPr lang="en-US" sz="1000" kern="100" noProof="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000" kern="100" noProof="0" dirty="0">
                          <a:solidFill>
                            <a:schemeClr val="tx1"/>
                          </a:solidFill>
                          <a:effectLst/>
                          <a:latin typeface="+mn-lt"/>
                          <a:ea typeface="+mn-ea"/>
                        </a:rPr>
                        <a:t>FMJT</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000" kern="100" noProof="0">
                          <a:solidFill>
                            <a:schemeClr val="tx1"/>
                          </a:solidFill>
                          <a:effectLst/>
                          <a:latin typeface="+mn-lt"/>
                          <a:ea typeface="+mn-ea"/>
                        </a:rPr>
                        <a:t>FMS-HTMP</a:t>
                      </a:r>
                      <a:endParaRPr lang="en-US" sz="1000" kern="100" noProof="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000" kern="100" noProof="0">
                          <a:solidFill>
                            <a:schemeClr val="tx1"/>
                          </a:solidFill>
                          <a:effectLst/>
                          <a:latin typeface="+mn-lt"/>
                          <a:ea typeface="+mn-ea"/>
                        </a:rPr>
                        <a:t>FMS-DEPR</a:t>
                      </a:r>
                      <a:endParaRPr lang="en-US" sz="1000" kern="100" noProof="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000" kern="100" noProof="0" dirty="0">
                          <a:solidFill>
                            <a:schemeClr val="tx1"/>
                          </a:solidFill>
                          <a:effectLst/>
                          <a:latin typeface="+mn-lt"/>
                          <a:ea typeface="+mn-ea"/>
                        </a:rPr>
                        <a:t>FMS-HTHP</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165938964"/>
                  </a:ext>
                </a:extLst>
              </a:tr>
              <a:tr h="726115">
                <a:tc>
                  <a:txBody>
                    <a:bodyPr/>
                    <a:lstStyle/>
                    <a:p>
                      <a:pPr algn="ctr">
                        <a:spcAft>
                          <a:spcPts val="0"/>
                        </a:spcAft>
                      </a:pPr>
                      <a:r>
                        <a:rPr lang="zh-CN" altLang="fr-FR" sz="1000" b="1" kern="100" noProof="0" dirty="0">
                          <a:solidFill>
                            <a:schemeClr val="tx1"/>
                          </a:solidFill>
                          <a:effectLst/>
                          <a:latin typeface="+mn-lt"/>
                          <a:ea typeface="+mn-ea"/>
                          <a:cs typeface="Arial" panose="020B0604020202020204" pitchFamily="34" charset="0"/>
                        </a:rPr>
                        <a:t>泡沫产生方式</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zh-CN" altLang="fr-FR" sz="1000" kern="100" noProof="0" dirty="0">
                          <a:solidFill>
                            <a:schemeClr val="tx1"/>
                          </a:solidFill>
                          <a:effectLst/>
                          <a:latin typeface="+mn-lt"/>
                          <a:ea typeface="+mn-ea"/>
                        </a:rPr>
                        <a:t>鼓泡</a:t>
                      </a:r>
                      <a:r>
                        <a:rPr lang="en-US" sz="1000" kern="100" noProof="0" dirty="0">
                          <a:solidFill>
                            <a:schemeClr val="tx1"/>
                          </a:solidFill>
                          <a:effectLst/>
                          <a:latin typeface="+mn-lt"/>
                          <a:ea typeface="+mn-ea"/>
                        </a:rPr>
                        <a:t> / </a:t>
                      </a:r>
                    </a:p>
                    <a:p>
                      <a:pPr algn="ctr">
                        <a:spcAft>
                          <a:spcPts val="0"/>
                        </a:spcAft>
                      </a:pPr>
                      <a:r>
                        <a:rPr lang="zh-CN" altLang="fr-FR" sz="1000" kern="100" noProof="0" dirty="0">
                          <a:solidFill>
                            <a:schemeClr val="tx1"/>
                          </a:solidFill>
                          <a:effectLst/>
                          <a:latin typeface="+mn-lt"/>
                          <a:ea typeface="+mn-ea"/>
                        </a:rPr>
                        <a:t>搅拌</a:t>
                      </a:r>
                      <a:r>
                        <a:rPr lang="en-US" sz="1000" kern="100" noProof="0" dirty="0">
                          <a:solidFill>
                            <a:schemeClr val="tx1"/>
                          </a:solidFill>
                          <a:effectLst/>
                          <a:latin typeface="+mn-lt"/>
                          <a:ea typeface="+mn-ea"/>
                        </a:rPr>
                        <a:t> (</a:t>
                      </a:r>
                      <a:r>
                        <a:rPr lang="zh-CN" altLang="fr-FR" sz="1000" kern="100" noProof="0" dirty="0">
                          <a:solidFill>
                            <a:schemeClr val="tx1"/>
                          </a:solidFill>
                          <a:effectLst/>
                          <a:latin typeface="+mn-lt"/>
                          <a:ea typeface="+mn-ea"/>
                        </a:rPr>
                        <a:t>选项</a:t>
                      </a:r>
                      <a:r>
                        <a:rPr lang="en-US" sz="1000" kern="100" noProof="0" dirty="0">
                          <a:solidFill>
                            <a:schemeClr val="tx1"/>
                          </a:solidFill>
                          <a:effectLst/>
                          <a:latin typeface="+mn-lt"/>
                          <a:ea typeface="+mn-ea"/>
                        </a:rPr>
                        <a:t>)</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搅拌</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液体喷射</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鼓气</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气体减压</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鼓气</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7758954"/>
                  </a:ext>
                </a:extLst>
              </a:tr>
              <a:tr h="385928">
                <a:tc>
                  <a:txBody>
                    <a:bodyPr/>
                    <a:lstStyle/>
                    <a:p>
                      <a:pPr marL="0" algn="ctr" defTabSz="755934" rtl="0" eaLnBrk="1" latinLnBrk="0" hangingPunct="1">
                        <a:spcAft>
                          <a:spcPts val="0"/>
                        </a:spcAft>
                      </a:pPr>
                      <a:r>
                        <a:rPr lang="zh-CN" altLang="fr-FR" sz="1000" b="1" kern="100" noProof="0" dirty="0">
                          <a:solidFill>
                            <a:schemeClr val="tx1"/>
                          </a:solidFill>
                          <a:effectLst/>
                          <a:latin typeface="+mn-lt"/>
                          <a:ea typeface="+mn-ea"/>
                          <a:cs typeface="+mn-cs"/>
                        </a:rPr>
                        <a:t>是否含泡沫管</a:t>
                      </a:r>
                      <a:endParaRPr lang="en-US" sz="1000" b="1" kern="100" noProof="0" dirty="0">
                        <a:solidFill>
                          <a:schemeClr val="tx1"/>
                        </a:solidFill>
                        <a:effectLst/>
                        <a:latin typeface="+mn-lt"/>
                        <a:ea typeface="+mn-ea"/>
                        <a:cs typeface="+mn-cs"/>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algn="ctr" defTabSz="755934" rtl="0" eaLnBrk="1" latinLnBrk="0" hangingPunct="1">
                        <a:spcAft>
                          <a:spcPts val="0"/>
                        </a:spcAft>
                      </a:pPr>
                      <a:r>
                        <a:rPr lang="zh-CN" altLang="fr-FR" sz="1000" b="1" kern="100" noProof="0" dirty="0">
                          <a:solidFill>
                            <a:schemeClr val="tx1"/>
                          </a:solidFill>
                          <a:effectLst/>
                          <a:latin typeface="+mn-lt"/>
                          <a:ea typeface="+mn-ea"/>
                          <a:cs typeface="+mn-cs"/>
                        </a:rPr>
                        <a:t>不</a:t>
                      </a:r>
                      <a:endParaRPr lang="en-US" sz="1000" b="1" kern="100" noProof="0" dirty="0">
                        <a:solidFill>
                          <a:schemeClr val="tx1"/>
                        </a:solidFill>
                        <a:effectLst/>
                        <a:latin typeface="+mn-lt"/>
                        <a:ea typeface="+mn-ea"/>
                        <a:cs typeface="+mn-cs"/>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algn="ctr" defTabSz="755934" rtl="0" eaLnBrk="1" latinLnBrk="0" hangingPunct="1">
                        <a:spcAft>
                          <a:spcPts val="0"/>
                        </a:spcAft>
                      </a:pPr>
                      <a:r>
                        <a:rPr lang="zh-CN" altLang="fr-FR" sz="1000" b="1" kern="100" noProof="0" dirty="0">
                          <a:solidFill>
                            <a:schemeClr val="tx1"/>
                          </a:solidFill>
                          <a:effectLst/>
                          <a:latin typeface="+mn-lt"/>
                          <a:ea typeface="+mn-ea"/>
                          <a:cs typeface="+mn-cs"/>
                        </a:rPr>
                        <a:t>不</a:t>
                      </a:r>
                      <a:endParaRPr lang="en-US" sz="1000" b="1" kern="100" noProof="0" dirty="0">
                        <a:solidFill>
                          <a:schemeClr val="tx1"/>
                        </a:solidFill>
                        <a:effectLst/>
                        <a:latin typeface="+mn-lt"/>
                        <a:ea typeface="+mn-ea"/>
                        <a:cs typeface="+mn-cs"/>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algn="ctr" defTabSz="755934" rtl="0" eaLnBrk="1" latinLnBrk="0" hangingPunct="1">
                        <a:spcAft>
                          <a:spcPts val="0"/>
                        </a:spcAft>
                      </a:pPr>
                      <a:r>
                        <a:rPr lang="zh-CN" altLang="fr-FR" sz="1000" b="1" kern="100" noProof="0" dirty="0">
                          <a:solidFill>
                            <a:schemeClr val="tx1"/>
                          </a:solidFill>
                          <a:effectLst/>
                          <a:latin typeface="+mn-lt"/>
                          <a:ea typeface="+mn-ea"/>
                          <a:cs typeface="+mn-cs"/>
                        </a:rPr>
                        <a:t>是</a:t>
                      </a:r>
                      <a:endParaRPr lang="en-US" sz="1000" b="1" kern="100" noProof="0" dirty="0">
                        <a:solidFill>
                          <a:schemeClr val="tx1"/>
                        </a:solidFill>
                        <a:effectLst/>
                        <a:latin typeface="+mn-lt"/>
                        <a:ea typeface="+mn-ea"/>
                        <a:cs typeface="+mn-cs"/>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algn="ctr" defTabSz="755934" rtl="0" eaLnBrk="1" latinLnBrk="0" hangingPunct="1">
                        <a:spcAft>
                          <a:spcPts val="0"/>
                        </a:spcAft>
                      </a:pPr>
                      <a:r>
                        <a:rPr lang="zh-CN" altLang="fr-FR" sz="1000" b="1" kern="100" noProof="0" dirty="0">
                          <a:solidFill>
                            <a:schemeClr val="tx1"/>
                          </a:solidFill>
                          <a:effectLst/>
                          <a:latin typeface="+mn-lt"/>
                          <a:ea typeface="+mn-ea"/>
                          <a:cs typeface="+mn-cs"/>
                        </a:rPr>
                        <a:t>是</a:t>
                      </a:r>
                      <a:endParaRPr lang="en-US" sz="1000" b="1" kern="100" noProof="0" dirty="0">
                        <a:solidFill>
                          <a:schemeClr val="tx1"/>
                        </a:solidFill>
                        <a:effectLst/>
                        <a:latin typeface="+mn-lt"/>
                        <a:ea typeface="+mn-ea"/>
                        <a:cs typeface="+mn-cs"/>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algn="ctr" defTabSz="755934" rtl="0" eaLnBrk="1" latinLnBrk="0" hangingPunct="1">
                        <a:spcAft>
                          <a:spcPts val="0"/>
                        </a:spcAft>
                      </a:pPr>
                      <a:r>
                        <a:rPr lang="zh-CN" altLang="fr-FR" sz="1000" b="1" kern="100" noProof="0" dirty="0">
                          <a:solidFill>
                            <a:schemeClr val="tx1"/>
                          </a:solidFill>
                          <a:effectLst/>
                          <a:latin typeface="+mn-lt"/>
                          <a:ea typeface="+mn-ea"/>
                          <a:cs typeface="+mn-cs"/>
                        </a:rPr>
                        <a:t>是</a:t>
                      </a:r>
                      <a:endParaRPr lang="en-US" sz="1000" b="1" kern="100" noProof="0" dirty="0">
                        <a:solidFill>
                          <a:schemeClr val="tx1"/>
                        </a:solidFill>
                        <a:effectLst/>
                        <a:latin typeface="+mn-lt"/>
                        <a:ea typeface="+mn-ea"/>
                        <a:cs typeface="+mn-cs"/>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algn="ctr" defTabSz="755934" rtl="0" eaLnBrk="1" latinLnBrk="0" hangingPunct="1">
                        <a:spcAft>
                          <a:spcPts val="0"/>
                        </a:spcAft>
                      </a:pPr>
                      <a:r>
                        <a:rPr lang="zh-CN" altLang="fr-FR" sz="1000" b="1" kern="100" noProof="0" dirty="0">
                          <a:solidFill>
                            <a:schemeClr val="tx1"/>
                          </a:solidFill>
                          <a:effectLst/>
                          <a:latin typeface="+mn-lt"/>
                          <a:ea typeface="+mn-ea"/>
                          <a:cs typeface="+mn-cs"/>
                        </a:rPr>
                        <a:t>是</a:t>
                      </a:r>
                      <a:endParaRPr lang="en-US" sz="1000" b="1" kern="100" noProof="0" dirty="0">
                        <a:solidFill>
                          <a:schemeClr val="tx1"/>
                        </a:solidFill>
                        <a:effectLst/>
                        <a:latin typeface="+mn-lt"/>
                        <a:ea typeface="+mn-ea"/>
                        <a:cs typeface="+mn-cs"/>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535809889"/>
                  </a:ext>
                </a:extLst>
              </a:tr>
              <a:tr h="385928">
                <a:tc>
                  <a:txBody>
                    <a:bodyPr/>
                    <a:lstStyle/>
                    <a:p>
                      <a:pPr algn="ctr">
                        <a:spcAft>
                          <a:spcPts val="0"/>
                        </a:spcAft>
                      </a:pPr>
                      <a:r>
                        <a:rPr lang="zh-CN" altLang="fr-FR" sz="1000" b="1" kern="100" noProof="0" dirty="0">
                          <a:solidFill>
                            <a:schemeClr val="tx1"/>
                          </a:solidFill>
                          <a:effectLst/>
                          <a:latin typeface="+mn-lt"/>
                          <a:ea typeface="+mn-ea"/>
                          <a:cs typeface="Arial" panose="020B0604020202020204" pitchFamily="34" charset="0"/>
                        </a:rPr>
                        <a:t>液体体积</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000" kern="100" noProof="0" dirty="0">
                          <a:solidFill>
                            <a:schemeClr val="tx1"/>
                          </a:solidFill>
                          <a:effectLst/>
                          <a:latin typeface="+mn-lt"/>
                          <a:ea typeface="+mn-ea"/>
                        </a:rPr>
                        <a:t>30-80ml</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zh-CN" altLang="fr-FR" sz="1000" kern="100" noProof="0" dirty="0">
                          <a:solidFill>
                            <a:schemeClr val="tx1"/>
                          </a:solidFill>
                          <a:effectLst/>
                          <a:latin typeface="+mn-lt"/>
                          <a:ea typeface="+mn-ea"/>
                        </a:rPr>
                        <a:t>直搅</a:t>
                      </a:r>
                      <a:r>
                        <a:rPr lang="en-US" sz="1000" kern="100" noProof="0" dirty="0">
                          <a:solidFill>
                            <a:schemeClr val="tx1"/>
                          </a:solidFill>
                          <a:effectLst/>
                          <a:latin typeface="+mn-lt"/>
                          <a:ea typeface="+mn-ea"/>
                        </a:rPr>
                        <a:t> 80-110ml</a:t>
                      </a:r>
                    </a:p>
                    <a:p>
                      <a:pPr algn="ctr">
                        <a:spcAft>
                          <a:spcPts val="0"/>
                        </a:spcAft>
                      </a:pPr>
                      <a:r>
                        <a:rPr lang="zh-CN" altLang="fr-FR" sz="1000" kern="100" noProof="0" dirty="0">
                          <a:solidFill>
                            <a:schemeClr val="tx1"/>
                          </a:solidFill>
                          <a:effectLst/>
                          <a:latin typeface="+mn-lt"/>
                          <a:ea typeface="+mn-ea"/>
                        </a:rPr>
                        <a:t>非直搅</a:t>
                      </a:r>
                      <a:r>
                        <a:rPr lang="en-US" sz="1000" kern="100" noProof="0" dirty="0">
                          <a:solidFill>
                            <a:schemeClr val="tx1"/>
                          </a:solidFill>
                          <a:effectLst/>
                          <a:latin typeface="+mn-lt"/>
                          <a:ea typeface="+mn-ea"/>
                        </a:rPr>
                        <a:t> 120-180ml</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en-US" sz="1000" b="0" i="0" u="none" strike="noStrike" kern="100" cap="none" spc="0" normalizeH="0" baseline="0" noProof="0" dirty="0">
                          <a:ln>
                            <a:noFill/>
                          </a:ln>
                          <a:solidFill>
                            <a:schemeClr val="tx1"/>
                          </a:solidFill>
                          <a:effectLst/>
                          <a:uLnTx/>
                          <a:uFillTx/>
                          <a:latin typeface="+mn-lt"/>
                          <a:ea typeface="+mn-ea"/>
                          <a:cs typeface="+mn-cs"/>
                        </a:rPr>
                        <a:t>100-200ml</a:t>
                      </a:r>
                      <a:endParaRPr kumimoji="0" lang="en-US" sz="1000" b="0" i="0" u="none" strike="noStrike" kern="100" cap="none" spc="0" normalizeH="0" baseline="0" noProof="0" dirty="0">
                        <a:ln>
                          <a:noFill/>
                        </a:ln>
                        <a:solidFill>
                          <a:schemeClr val="tx1"/>
                        </a:solidFill>
                        <a:effectLst/>
                        <a:uLnTx/>
                        <a:uFillTx/>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en-US" sz="1000" b="0" i="0" u="none" strike="noStrike" kern="100" cap="none" spc="0" normalizeH="0" baseline="0" noProof="0">
                          <a:ln>
                            <a:noFill/>
                          </a:ln>
                          <a:solidFill>
                            <a:prstClr val="black"/>
                          </a:solidFill>
                          <a:effectLst/>
                          <a:uLnTx/>
                          <a:uFillTx/>
                          <a:latin typeface="+mn-lt"/>
                          <a:ea typeface="+mn-ea"/>
                          <a:cs typeface="+mn-cs"/>
                        </a:rPr>
                        <a:t>30-80ml</a:t>
                      </a:r>
                      <a:endParaRPr kumimoji="0" lang="en-US" sz="1000" b="0" i="0" u="none" strike="noStrike" kern="100" cap="none" spc="0" normalizeH="0" baseline="0" noProof="0" dirty="0">
                        <a:ln>
                          <a:noFill/>
                        </a:ln>
                        <a:solidFill>
                          <a:prstClr val="black"/>
                        </a:solidFill>
                        <a:effectLst/>
                        <a:uLnTx/>
                        <a:uFillTx/>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en-US" sz="1000" b="0" i="0" u="none" strike="noStrike" kern="100" cap="none" spc="0" normalizeH="0" baseline="0" noProof="0">
                          <a:ln>
                            <a:noFill/>
                          </a:ln>
                          <a:solidFill>
                            <a:prstClr val="black"/>
                          </a:solidFill>
                          <a:effectLst/>
                          <a:uLnTx/>
                          <a:uFillTx/>
                          <a:latin typeface="+mn-lt"/>
                          <a:ea typeface="+mn-ea"/>
                          <a:cs typeface="+mn-cs"/>
                        </a:rPr>
                        <a:t>30-80ml</a:t>
                      </a:r>
                      <a:endParaRPr kumimoji="0" lang="en-US" sz="1000" b="0" i="0" u="none" strike="noStrike" kern="100" cap="none" spc="0" normalizeH="0" baseline="0" noProof="0" dirty="0">
                        <a:ln>
                          <a:noFill/>
                        </a:ln>
                        <a:solidFill>
                          <a:prstClr val="black"/>
                        </a:solidFill>
                        <a:effectLst/>
                        <a:uLnTx/>
                        <a:uFillTx/>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en-US" sz="1000" b="0" i="0" u="none" strike="noStrike" kern="100" cap="none" spc="0" normalizeH="0" baseline="0" noProof="0" dirty="0">
                          <a:ln>
                            <a:noFill/>
                          </a:ln>
                          <a:solidFill>
                            <a:prstClr val="black"/>
                          </a:solidFill>
                          <a:effectLst/>
                          <a:uLnTx/>
                          <a:uFillTx/>
                          <a:latin typeface="+mn-lt"/>
                          <a:ea typeface="+mn-ea"/>
                          <a:cs typeface="+mn-cs"/>
                        </a:rPr>
                        <a:t>150ml</a:t>
                      </a:r>
                      <a:endParaRPr kumimoji="0" lang="en-US" sz="1000" b="0" i="0" u="none" strike="noStrike" kern="100" cap="none" spc="0" normalizeH="0" baseline="0" noProof="0" dirty="0">
                        <a:ln>
                          <a:noFill/>
                        </a:ln>
                        <a:solidFill>
                          <a:prstClr val="black"/>
                        </a:solidFill>
                        <a:effectLst/>
                        <a:uLnTx/>
                        <a:uFillTx/>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486550197"/>
                  </a:ext>
                </a:extLst>
              </a:tr>
              <a:tr h="385928">
                <a:tc>
                  <a:txBody>
                    <a:bodyPr/>
                    <a:lstStyle/>
                    <a:p>
                      <a:pPr algn="ctr">
                        <a:spcAft>
                          <a:spcPts val="0"/>
                        </a:spcAft>
                      </a:pPr>
                      <a:r>
                        <a:rPr lang="zh-CN" altLang="fr-FR" sz="1000" b="1" kern="100" noProof="0" dirty="0">
                          <a:solidFill>
                            <a:schemeClr val="tx1"/>
                          </a:solidFill>
                          <a:effectLst/>
                          <a:latin typeface="+mn-lt"/>
                          <a:ea typeface="+mn-ea"/>
                          <a:cs typeface="Arial" panose="020B0604020202020204" pitchFamily="34" charset="0"/>
                        </a:rPr>
                        <a:t>工作温度</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zh-CN" altLang="fr-FR" sz="1000" kern="100" noProof="0" dirty="0">
                          <a:solidFill>
                            <a:schemeClr val="tx1"/>
                          </a:solidFill>
                          <a:effectLst/>
                          <a:latin typeface="+mn-lt"/>
                          <a:ea typeface="+mn-ea"/>
                        </a:rPr>
                        <a:t>最高</a:t>
                      </a:r>
                      <a:r>
                        <a:rPr lang="en-US" sz="1000" kern="100" noProof="0" dirty="0">
                          <a:solidFill>
                            <a:schemeClr val="tx1"/>
                          </a:solidFill>
                          <a:effectLst/>
                          <a:latin typeface="+mn-lt"/>
                          <a:ea typeface="+mn-ea"/>
                        </a:rPr>
                        <a:t> 90°C</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zh-CN" altLang="fr-FR" sz="1000" kern="100" noProof="0" dirty="0">
                          <a:solidFill>
                            <a:schemeClr val="tx1"/>
                          </a:solidFill>
                          <a:effectLst/>
                          <a:latin typeface="+mn-lt"/>
                          <a:ea typeface="+mn-ea"/>
                        </a:rPr>
                        <a:t>最高</a:t>
                      </a:r>
                      <a:r>
                        <a:rPr lang="en-US" sz="1000" kern="100" noProof="0" dirty="0">
                          <a:solidFill>
                            <a:schemeClr val="tx1"/>
                          </a:solidFill>
                          <a:effectLst/>
                          <a:latin typeface="+mn-lt"/>
                          <a:ea typeface="+mn-ea"/>
                        </a:rPr>
                        <a:t> 90°C</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zh-CN" altLang="fr-FR" sz="1000" kern="100" noProof="0" dirty="0">
                          <a:solidFill>
                            <a:schemeClr val="tx1"/>
                          </a:solidFill>
                          <a:effectLst/>
                          <a:latin typeface="+mn-lt"/>
                          <a:ea typeface="+mn-ea"/>
                        </a:rPr>
                        <a:t>最高</a:t>
                      </a:r>
                      <a:r>
                        <a:rPr lang="en-US" sz="1000" kern="100" noProof="0" dirty="0">
                          <a:solidFill>
                            <a:schemeClr val="tx1"/>
                          </a:solidFill>
                          <a:effectLst/>
                          <a:latin typeface="+mn-lt"/>
                          <a:ea typeface="+mn-ea"/>
                        </a:rPr>
                        <a:t> 90°C</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zh-CN" altLang="fr-FR" sz="1000" kern="100" noProof="0" dirty="0">
                          <a:solidFill>
                            <a:schemeClr val="tx1"/>
                          </a:solidFill>
                          <a:effectLst/>
                          <a:latin typeface="+mn-lt"/>
                          <a:ea typeface="+mn-ea"/>
                        </a:rPr>
                        <a:t>最高</a:t>
                      </a:r>
                      <a:r>
                        <a:rPr lang="en-US" sz="1000" kern="100" noProof="0" dirty="0">
                          <a:solidFill>
                            <a:schemeClr val="tx1"/>
                          </a:solidFill>
                          <a:effectLst/>
                          <a:latin typeface="+mn-lt"/>
                          <a:ea typeface="+mn-ea"/>
                        </a:rPr>
                        <a:t> 120 °C</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zh-CN" altLang="fr-FR" sz="1000" kern="100" noProof="0" dirty="0">
                          <a:solidFill>
                            <a:schemeClr val="tx1"/>
                          </a:solidFill>
                          <a:effectLst/>
                          <a:latin typeface="+mn-lt"/>
                          <a:ea typeface="+mn-ea"/>
                        </a:rPr>
                        <a:t>最高</a:t>
                      </a:r>
                      <a:r>
                        <a:rPr lang="en-US" sz="1000" kern="100" noProof="0" dirty="0">
                          <a:solidFill>
                            <a:schemeClr val="tx1"/>
                          </a:solidFill>
                          <a:effectLst/>
                          <a:latin typeface="+mn-lt"/>
                          <a:ea typeface="+mn-ea"/>
                        </a:rPr>
                        <a:t> 120 °C</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zh-CN" altLang="fr-FR" sz="1000" kern="100" noProof="0" dirty="0">
                          <a:solidFill>
                            <a:schemeClr val="tx1"/>
                          </a:solidFill>
                          <a:effectLst/>
                          <a:latin typeface="+mn-lt"/>
                          <a:ea typeface="+mn-ea"/>
                        </a:rPr>
                        <a:t>最高</a:t>
                      </a:r>
                      <a:r>
                        <a:rPr lang="en-US" sz="1000" kern="100" noProof="0" dirty="0">
                          <a:solidFill>
                            <a:schemeClr val="tx1"/>
                          </a:solidFill>
                          <a:effectLst/>
                          <a:latin typeface="+mn-lt"/>
                          <a:ea typeface="+mn-ea"/>
                        </a:rPr>
                        <a:t> 200 °C</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074223165"/>
                  </a:ext>
                </a:extLst>
              </a:tr>
              <a:tr h="385928">
                <a:tc>
                  <a:txBody>
                    <a:bodyPr/>
                    <a:lstStyle/>
                    <a:p>
                      <a:pPr algn="ctr">
                        <a:spcAft>
                          <a:spcPts val="0"/>
                        </a:spcAft>
                      </a:pPr>
                      <a:r>
                        <a:rPr lang="zh-CN" altLang="fr-FR" sz="1000" b="1" kern="100" noProof="0" dirty="0">
                          <a:solidFill>
                            <a:schemeClr val="tx1"/>
                          </a:solidFill>
                          <a:effectLst/>
                          <a:latin typeface="+mn-lt"/>
                          <a:ea typeface="+mn-ea"/>
                          <a:cs typeface="Arial" panose="020B0604020202020204" pitchFamily="34" charset="0"/>
                        </a:rPr>
                        <a:t>最大压力</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indent="0" algn="ctr">
                        <a:buFont typeface="Wingdings" panose="05000000000000000000" pitchFamily="2" charset="2"/>
                        <a:buNone/>
                      </a:pPr>
                      <a:r>
                        <a:rPr lang="zh-CN" altLang="fr-FR" sz="1000" noProof="0" dirty="0">
                          <a:solidFill>
                            <a:schemeClr val="tx1"/>
                          </a:solidFill>
                          <a:latin typeface="+mn-lt"/>
                          <a:ea typeface="+mn-ea"/>
                        </a:rPr>
                        <a:t>常压</a:t>
                      </a:r>
                      <a:endParaRPr lang="en-US" sz="1000" noProof="0" dirty="0">
                        <a:solidFill>
                          <a:schemeClr val="tx1"/>
                        </a:solidFill>
                        <a:latin typeface="+mn-lt"/>
                        <a:ea typeface="+mn-ea"/>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CN" altLang="fr-FR" sz="1000" noProof="0" dirty="0">
                          <a:solidFill>
                            <a:schemeClr val="tx1"/>
                          </a:solidFill>
                          <a:latin typeface="+mn-lt"/>
                          <a:ea typeface="+mn-ea"/>
                        </a:rPr>
                        <a:t>常压</a:t>
                      </a:r>
                      <a:endParaRPr lang="en-US" sz="1000" noProof="0" dirty="0">
                        <a:solidFill>
                          <a:schemeClr val="tx1"/>
                        </a:solidFill>
                        <a:latin typeface="+mn-lt"/>
                        <a:ea typeface="+mn-ea"/>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CN" altLang="fr-FR" sz="1000" noProof="0" dirty="0">
                          <a:solidFill>
                            <a:schemeClr val="tx1"/>
                          </a:solidFill>
                          <a:latin typeface="+mn-lt"/>
                          <a:ea typeface="+mn-ea"/>
                        </a:rPr>
                        <a:t>常压</a:t>
                      </a:r>
                      <a:endParaRPr lang="en-US" sz="1000" noProof="0" dirty="0">
                        <a:solidFill>
                          <a:schemeClr val="tx1"/>
                        </a:solidFill>
                        <a:latin typeface="+mn-lt"/>
                        <a:ea typeface="+mn-ea"/>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noProof="0" dirty="0">
                          <a:solidFill>
                            <a:schemeClr val="tx1"/>
                          </a:solidFill>
                          <a:latin typeface="+mn-lt"/>
                          <a:ea typeface="+mn-ea"/>
                        </a:rPr>
                        <a:t>8bar</a:t>
                      </a:r>
                      <a:endParaRPr lang="en-US" sz="1000" noProof="0" dirty="0">
                        <a:solidFill>
                          <a:schemeClr val="tx1"/>
                        </a:solidFill>
                        <a:latin typeface="+mn-lt"/>
                        <a:ea typeface="+mn-ea"/>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noProof="0" dirty="0">
                          <a:solidFill>
                            <a:schemeClr val="tx1"/>
                          </a:solidFill>
                          <a:latin typeface="+mn-lt"/>
                          <a:ea typeface="+mn-ea"/>
                        </a:rPr>
                        <a:t>8bar</a:t>
                      </a:r>
                      <a:endParaRPr lang="en-US" sz="1000" noProof="0" dirty="0">
                        <a:solidFill>
                          <a:schemeClr val="tx1"/>
                        </a:solidFill>
                        <a:latin typeface="+mn-lt"/>
                        <a:ea typeface="+mn-ea"/>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noProof="0" dirty="0">
                          <a:solidFill>
                            <a:schemeClr val="tx1"/>
                          </a:solidFill>
                          <a:latin typeface="+mn-lt"/>
                          <a:ea typeface="+mn-ea"/>
                        </a:rPr>
                        <a:t>100bar</a:t>
                      </a:r>
                      <a:endParaRPr lang="en-US" sz="1000" noProof="0" dirty="0">
                        <a:solidFill>
                          <a:schemeClr val="tx1"/>
                        </a:solidFill>
                        <a:latin typeface="+mn-lt"/>
                        <a:ea typeface="+mn-ea"/>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226908012"/>
                  </a:ext>
                </a:extLst>
              </a:tr>
              <a:tr h="385928">
                <a:tc>
                  <a:txBody>
                    <a:bodyPr/>
                    <a:lstStyle/>
                    <a:p>
                      <a:pPr algn="ctr">
                        <a:spcAft>
                          <a:spcPts val="0"/>
                        </a:spcAft>
                      </a:pPr>
                      <a:r>
                        <a:rPr lang="zh-CN" altLang="fr-FR" sz="1000" b="1" kern="100" noProof="0" dirty="0">
                          <a:solidFill>
                            <a:schemeClr val="tx1"/>
                          </a:solidFill>
                          <a:effectLst/>
                          <a:latin typeface="+mn-lt"/>
                          <a:ea typeface="+mn-ea"/>
                          <a:cs typeface="Arial" panose="020B0604020202020204" pitchFamily="34" charset="0"/>
                        </a:rPr>
                        <a:t>气体类型</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lang="en-US" sz="1000" noProof="0" dirty="0">
                          <a:solidFill>
                            <a:schemeClr val="tx1"/>
                          </a:solidFill>
                          <a:latin typeface="+mn-lt"/>
                          <a:ea typeface="+mn-ea"/>
                        </a:rPr>
                        <a:t>Air, N₂, O₂, CO₂</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CN" altLang="fr-FR" sz="1000" noProof="0" dirty="0">
                          <a:solidFill>
                            <a:schemeClr val="tx1"/>
                          </a:solidFill>
                          <a:latin typeface="+mn-lt"/>
                          <a:ea typeface="+mn-ea"/>
                        </a:rPr>
                        <a:t>无</a:t>
                      </a:r>
                      <a:endParaRPr lang="en-US" sz="1000" noProof="0" dirty="0">
                        <a:solidFill>
                          <a:schemeClr val="tx1"/>
                        </a:solidFill>
                        <a:latin typeface="+mn-lt"/>
                        <a:ea typeface="+mn-ea"/>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CN" altLang="fr-FR" sz="1000" noProof="0" dirty="0">
                          <a:solidFill>
                            <a:schemeClr val="tx1"/>
                          </a:solidFill>
                          <a:latin typeface="+mn-lt"/>
                          <a:ea typeface="+mn-ea"/>
                        </a:rPr>
                        <a:t>无</a:t>
                      </a:r>
                      <a:endParaRPr lang="en-US" sz="1000" noProof="0" dirty="0">
                        <a:solidFill>
                          <a:schemeClr val="tx1"/>
                        </a:solidFill>
                        <a:latin typeface="+mn-lt"/>
                        <a:ea typeface="+mn-ea"/>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US" sz="1000" noProof="0" dirty="0">
                          <a:solidFill>
                            <a:schemeClr val="tx1"/>
                          </a:solidFill>
                          <a:latin typeface="+mn-lt"/>
                          <a:ea typeface="+mn-ea"/>
                        </a:rPr>
                        <a:t>Air, N₂, O₂, CO₂</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US" sz="1000" noProof="0" dirty="0">
                          <a:solidFill>
                            <a:schemeClr val="tx1"/>
                          </a:solidFill>
                          <a:latin typeface="+mn-lt"/>
                          <a:ea typeface="+mn-ea"/>
                        </a:rPr>
                        <a:t>Air, N₂, O₂, CO₂</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US" sz="1000" noProof="0" dirty="0">
                          <a:solidFill>
                            <a:schemeClr val="tx1"/>
                          </a:solidFill>
                          <a:latin typeface="+mn-lt"/>
                          <a:ea typeface="+mn-ea"/>
                        </a:rPr>
                        <a:t>Air, N₂, O₂, CO₂</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69567579"/>
                  </a:ext>
                </a:extLst>
              </a:tr>
              <a:tr h="385928">
                <a:tc>
                  <a:txBody>
                    <a:bodyPr/>
                    <a:lstStyle/>
                    <a:p>
                      <a:pPr algn="ctr">
                        <a:spcAft>
                          <a:spcPts val="0"/>
                        </a:spcAft>
                      </a:pPr>
                      <a:r>
                        <a:rPr lang="zh-CN" altLang="fr-FR" sz="1000" b="1" kern="100" noProof="0" dirty="0">
                          <a:solidFill>
                            <a:schemeClr val="tx1"/>
                          </a:solidFill>
                          <a:effectLst/>
                          <a:latin typeface="+mn-lt"/>
                          <a:ea typeface="+mn-ea"/>
                          <a:cs typeface="Arial" panose="020B0604020202020204" pitchFamily="34" charset="0"/>
                        </a:rPr>
                        <a:t>气体流量</a:t>
                      </a:r>
                      <a:r>
                        <a:rPr lang="fr-FR" sz="1000" b="1" kern="100" noProof="0" dirty="0">
                          <a:solidFill>
                            <a:schemeClr val="tx1"/>
                          </a:solidFill>
                          <a:effectLst/>
                          <a:latin typeface="+mn-lt"/>
                          <a:ea typeface="+mn-ea"/>
                          <a:cs typeface="Arial" panose="020B0604020202020204" pitchFamily="34" charset="0"/>
                        </a:rPr>
                        <a:t> / </a:t>
                      </a:r>
                      <a:r>
                        <a:rPr lang="zh-CN" altLang="fr-FR" sz="1000" b="1" kern="100" noProof="0" dirty="0">
                          <a:solidFill>
                            <a:schemeClr val="tx1"/>
                          </a:solidFill>
                          <a:effectLst/>
                          <a:latin typeface="+mn-lt"/>
                          <a:ea typeface="+mn-ea"/>
                          <a:cs typeface="Arial" panose="020B0604020202020204" pitchFamily="34" charset="0"/>
                        </a:rPr>
                        <a:t>搅拌速度</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fr-FR" sz="1000" kern="100" noProof="0" dirty="0">
                          <a:solidFill>
                            <a:schemeClr val="tx1"/>
                          </a:solidFill>
                          <a:effectLst/>
                          <a:latin typeface="+mn-lt"/>
                          <a:ea typeface="+mn-ea"/>
                          <a:cs typeface="Arial" panose="020B0604020202020204" pitchFamily="34" charset="0"/>
                        </a:rPr>
                        <a:t>100-5000ml/mn</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fr-FR" sz="1000" kern="100" noProof="0" dirty="0">
                          <a:solidFill>
                            <a:schemeClr val="tx1"/>
                          </a:solidFill>
                          <a:effectLst/>
                          <a:latin typeface="+mn-lt"/>
                          <a:ea typeface="+mn-ea"/>
                          <a:cs typeface="Arial" panose="020B0604020202020204" pitchFamily="34" charset="0"/>
                        </a:rPr>
                        <a:t>500-6000RPM</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00" cap="none" spc="0" normalizeH="0" baseline="0" noProof="0" dirty="0">
                          <a:ln>
                            <a:noFill/>
                          </a:ln>
                          <a:solidFill>
                            <a:schemeClr val="tx1"/>
                          </a:solidFill>
                          <a:effectLst/>
                          <a:uLnTx/>
                          <a:uFillTx/>
                          <a:latin typeface="+mn-lt"/>
                          <a:ea typeface="+mn-ea"/>
                          <a:cs typeface="Arial" panose="020B0604020202020204" pitchFamily="34" charset="0"/>
                        </a:rPr>
                        <a:t>100-1000ml/mn</a:t>
                      </a:r>
                      <a:endParaRPr kumimoji="0" lang="en-US" sz="1000" b="0" i="0" u="none" strike="noStrike" kern="100" cap="none" spc="0" normalizeH="0" baseline="0" noProof="0" dirty="0">
                        <a:ln>
                          <a:noFill/>
                        </a:ln>
                        <a:solidFill>
                          <a:schemeClr val="tx1"/>
                        </a:solidFill>
                        <a:effectLst/>
                        <a:uLnTx/>
                        <a:uFillTx/>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00" cap="none" spc="0" normalizeH="0" baseline="0" noProof="0" dirty="0">
                          <a:ln>
                            <a:noFill/>
                          </a:ln>
                          <a:solidFill>
                            <a:prstClr val="black"/>
                          </a:solidFill>
                          <a:effectLst/>
                          <a:uLnTx/>
                          <a:uFillTx/>
                          <a:latin typeface="+mn-lt"/>
                          <a:ea typeface="+mn-ea"/>
                          <a:cs typeface="Arial" panose="020B0604020202020204" pitchFamily="34" charset="0"/>
                        </a:rPr>
                        <a:t>100-5000ml/mn</a:t>
                      </a:r>
                      <a:endParaRPr kumimoji="0" lang="en-US" sz="1000" b="0" i="0" u="none" strike="noStrike" kern="100" cap="none" spc="0" normalizeH="0" baseline="0" noProof="0" dirty="0">
                        <a:ln>
                          <a:noFill/>
                        </a:ln>
                        <a:solidFill>
                          <a:prstClr val="black"/>
                        </a:solidFill>
                        <a:effectLst/>
                        <a:uLnTx/>
                        <a:uFillTx/>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00" cap="none" spc="0" normalizeH="0" baseline="0" noProof="0" dirty="0">
                          <a:ln>
                            <a:noFill/>
                          </a:ln>
                          <a:solidFill>
                            <a:prstClr val="black"/>
                          </a:solidFill>
                          <a:effectLst/>
                          <a:uLnTx/>
                          <a:uFillTx/>
                          <a:latin typeface="+mn-lt"/>
                          <a:ea typeface="+mn-ea"/>
                          <a:cs typeface="Arial" panose="020B0604020202020204" pitchFamily="34" charset="0"/>
                        </a:rPr>
                        <a:t>100-5000ml/mn</a:t>
                      </a:r>
                      <a:endParaRPr kumimoji="0" lang="en-US" sz="1000" b="0" i="0" u="none" strike="noStrike" kern="100" cap="none" spc="0" normalizeH="0" baseline="0" noProof="0" dirty="0">
                        <a:ln>
                          <a:noFill/>
                        </a:ln>
                        <a:solidFill>
                          <a:prstClr val="black"/>
                        </a:solidFill>
                        <a:effectLst/>
                        <a:uLnTx/>
                        <a:uFillTx/>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00" cap="none" spc="0" normalizeH="0" baseline="0" noProof="0" dirty="0">
                          <a:ln>
                            <a:noFill/>
                          </a:ln>
                          <a:solidFill>
                            <a:prstClr val="black"/>
                          </a:solidFill>
                          <a:effectLst/>
                          <a:uLnTx/>
                          <a:uFillTx/>
                          <a:latin typeface="+mn-lt"/>
                          <a:ea typeface="+mn-ea"/>
                          <a:cs typeface="Arial" panose="020B0604020202020204" pitchFamily="34" charset="0"/>
                        </a:rPr>
                        <a:t>100-5000ml/mn</a:t>
                      </a:r>
                      <a:endParaRPr kumimoji="0" lang="en-US" sz="1000" b="0" i="0" u="none" strike="noStrike" kern="100" cap="none" spc="0" normalizeH="0" baseline="0" noProof="0" dirty="0">
                        <a:ln>
                          <a:noFill/>
                        </a:ln>
                        <a:solidFill>
                          <a:prstClr val="black"/>
                        </a:solidFill>
                        <a:effectLst/>
                        <a:uLnTx/>
                        <a:uFillTx/>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334919922"/>
                  </a:ext>
                </a:extLst>
              </a:tr>
              <a:tr h="385928">
                <a:tc>
                  <a:txBody>
                    <a:bodyPr/>
                    <a:lstStyle/>
                    <a:p>
                      <a:pPr algn="ctr">
                        <a:spcAft>
                          <a:spcPts val="0"/>
                        </a:spcAft>
                      </a:pPr>
                      <a:r>
                        <a:rPr lang="zh-CN" altLang="fr-FR" sz="1000" b="1" kern="100" noProof="0" dirty="0">
                          <a:solidFill>
                            <a:schemeClr val="tx1"/>
                          </a:solidFill>
                          <a:effectLst/>
                          <a:latin typeface="+mn-lt"/>
                          <a:ea typeface="+mn-ea"/>
                          <a:cs typeface="Arial" panose="020B0604020202020204" pitchFamily="34" charset="0"/>
                        </a:rPr>
                        <a:t>消泡剂进样</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选项</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选项</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zh-CN" altLang="fr-FR" sz="1000" b="0" i="0" u="none" strike="noStrike" kern="100" cap="none" spc="0" normalizeH="0" baseline="0" noProof="0" dirty="0">
                          <a:ln>
                            <a:noFill/>
                          </a:ln>
                          <a:solidFill>
                            <a:schemeClr val="tx1"/>
                          </a:solidFill>
                          <a:effectLst/>
                          <a:uLnTx/>
                          <a:uFillTx/>
                          <a:latin typeface="+mn-lt"/>
                          <a:ea typeface="+mn-ea"/>
                          <a:cs typeface="+mn-cs"/>
                        </a:rPr>
                        <a:t>是</a:t>
                      </a:r>
                      <a:endParaRPr kumimoji="0" lang="en-US" sz="1000" b="0" i="0" u="none" strike="noStrike" kern="100" cap="none" spc="0" normalizeH="0" baseline="0" noProof="0" dirty="0">
                        <a:ln>
                          <a:noFill/>
                        </a:ln>
                        <a:solidFill>
                          <a:schemeClr val="tx1"/>
                        </a:solidFill>
                        <a:effectLst/>
                        <a:uLnTx/>
                        <a:uFillTx/>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000" kern="100" noProof="0" dirty="0">
                          <a:solidFill>
                            <a:schemeClr val="tx1"/>
                          </a:solidFill>
                          <a:effectLst/>
                          <a:latin typeface="+mn-lt"/>
                          <a:ea typeface="+mn-ea"/>
                        </a:rPr>
                        <a:t> </a:t>
                      </a:r>
                      <a:r>
                        <a:rPr lang="zh-CN" altLang="fr-FR" sz="1000" kern="100" noProof="0" dirty="0">
                          <a:solidFill>
                            <a:schemeClr val="tx1"/>
                          </a:solidFill>
                          <a:effectLst/>
                          <a:latin typeface="+mn-lt"/>
                          <a:ea typeface="+mn-ea"/>
                        </a:rPr>
                        <a:t>无</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无</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无</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809062113"/>
                  </a:ext>
                </a:extLst>
              </a:tr>
              <a:tr h="385928">
                <a:tc>
                  <a:txBody>
                    <a:bodyPr/>
                    <a:lstStyle/>
                    <a:p>
                      <a:pPr algn="ctr">
                        <a:spcAft>
                          <a:spcPts val="0"/>
                        </a:spcAft>
                      </a:pPr>
                      <a:r>
                        <a:rPr lang="zh-CN" altLang="fr-FR" sz="1000" b="1" kern="100" noProof="0" dirty="0">
                          <a:solidFill>
                            <a:schemeClr val="tx1"/>
                          </a:solidFill>
                          <a:effectLst/>
                          <a:latin typeface="+mn-lt"/>
                          <a:ea typeface="+mn-ea"/>
                          <a:cs typeface="Arial" panose="020B0604020202020204" pitchFamily="34" charset="0"/>
                        </a:rPr>
                        <a:t>自动清洗</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选项</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选项</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zh-CN" altLang="fr-FR" sz="1000" b="0" i="0" u="none" strike="noStrike" kern="100" cap="none" spc="0" normalizeH="0" baseline="0" noProof="0" dirty="0">
                          <a:ln>
                            <a:noFill/>
                          </a:ln>
                          <a:solidFill>
                            <a:schemeClr val="tx1"/>
                          </a:solidFill>
                          <a:effectLst/>
                          <a:uLnTx/>
                          <a:uFillTx/>
                          <a:latin typeface="+mn-lt"/>
                          <a:ea typeface="+mn-ea"/>
                          <a:cs typeface="+mn-cs"/>
                        </a:rPr>
                        <a:t>是</a:t>
                      </a:r>
                      <a:endParaRPr kumimoji="0" lang="en-US" sz="1000" b="0" i="0" u="none" strike="noStrike" kern="100" cap="none" spc="0" normalizeH="0" baseline="0" noProof="0" dirty="0">
                        <a:ln>
                          <a:noFill/>
                        </a:ln>
                        <a:solidFill>
                          <a:schemeClr val="tx1"/>
                        </a:solidFill>
                        <a:effectLst/>
                        <a:uLnTx/>
                        <a:uFillTx/>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zh-CN" altLang="fr-FR" sz="1000" b="0" i="0" u="none" strike="noStrike" kern="100" cap="none" spc="0" normalizeH="0" baseline="0" noProof="0" dirty="0">
                          <a:ln>
                            <a:noFill/>
                          </a:ln>
                          <a:solidFill>
                            <a:schemeClr val="tx1"/>
                          </a:solidFill>
                          <a:effectLst/>
                          <a:uLnTx/>
                          <a:uFillTx/>
                          <a:latin typeface="+mn-lt"/>
                          <a:ea typeface="+mn-ea"/>
                          <a:cs typeface="+mn-cs"/>
                        </a:rPr>
                        <a:t>是</a:t>
                      </a:r>
                      <a:endParaRPr kumimoji="0" lang="en-US" sz="1000" b="0" i="0" u="none" strike="noStrike" kern="100" cap="none" spc="0" normalizeH="0" baseline="0" noProof="0" dirty="0">
                        <a:ln>
                          <a:noFill/>
                        </a:ln>
                        <a:solidFill>
                          <a:schemeClr val="tx1"/>
                        </a:solidFill>
                        <a:effectLst/>
                        <a:uLnTx/>
                        <a:uFillTx/>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zh-CN" altLang="fr-FR" sz="1000" b="0" i="0" u="none" strike="noStrike" kern="100" cap="none" spc="0" normalizeH="0" baseline="0" noProof="0" dirty="0">
                          <a:ln>
                            <a:noFill/>
                          </a:ln>
                          <a:solidFill>
                            <a:schemeClr val="tx1"/>
                          </a:solidFill>
                          <a:effectLst/>
                          <a:uLnTx/>
                          <a:uFillTx/>
                          <a:latin typeface="+mn-lt"/>
                          <a:ea typeface="+mn-ea"/>
                          <a:cs typeface="+mn-cs"/>
                        </a:rPr>
                        <a:t>是</a:t>
                      </a:r>
                      <a:endParaRPr kumimoji="0" lang="en-US" sz="1000" b="0" i="0" u="none" strike="noStrike" kern="100" cap="none" spc="0" normalizeH="0" baseline="0" noProof="0" dirty="0">
                        <a:ln>
                          <a:noFill/>
                        </a:ln>
                        <a:solidFill>
                          <a:schemeClr val="tx1"/>
                        </a:solidFill>
                        <a:effectLst/>
                        <a:uLnTx/>
                        <a:uFillTx/>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zh-CN" altLang="fr-FR" sz="1000" b="0" i="0" u="none" strike="noStrike" kern="100" cap="none" spc="0" normalizeH="0" baseline="0" noProof="0" dirty="0">
                          <a:ln>
                            <a:noFill/>
                          </a:ln>
                          <a:solidFill>
                            <a:schemeClr val="tx1"/>
                          </a:solidFill>
                          <a:effectLst/>
                          <a:uLnTx/>
                          <a:uFillTx/>
                          <a:latin typeface="+mn-lt"/>
                          <a:ea typeface="+mn-ea"/>
                          <a:cs typeface="+mn-cs"/>
                        </a:rPr>
                        <a:t>是</a:t>
                      </a:r>
                      <a:endParaRPr kumimoji="0" lang="en-US" sz="1000" b="0" i="0" u="none" strike="noStrike" kern="100" cap="none" spc="0" normalizeH="0" baseline="0" noProof="0" dirty="0">
                        <a:ln>
                          <a:noFill/>
                        </a:ln>
                        <a:solidFill>
                          <a:schemeClr val="tx1"/>
                        </a:solidFill>
                        <a:effectLst/>
                        <a:uLnTx/>
                        <a:uFillTx/>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079051247"/>
                  </a:ext>
                </a:extLst>
              </a:tr>
              <a:tr h="385928">
                <a:tc>
                  <a:txBody>
                    <a:bodyPr/>
                    <a:lstStyle/>
                    <a:p>
                      <a:pPr algn="ctr">
                        <a:spcAft>
                          <a:spcPts val="0"/>
                        </a:spcAft>
                      </a:pPr>
                      <a:r>
                        <a:rPr lang="zh-CN" altLang="fr-FR" sz="1000" b="1" kern="100" noProof="0" dirty="0">
                          <a:solidFill>
                            <a:schemeClr val="tx1"/>
                          </a:solidFill>
                          <a:effectLst/>
                          <a:latin typeface="+mn-lt"/>
                          <a:ea typeface="+mn-ea"/>
                          <a:cs typeface="Arial" panose="020B0604020202020204" pitchFamily="34" charset="0"/>
                        </a:rPr>
                        <a:t>自动进样</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选项</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选项</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zh-CN" altLang="fr-FR" sz="1000" b="0" i="0" u="none" strike="noStrike" kern="100" cap="none" spc="0" normalizeH="0" baseline="0" noProof="0" dirty="0">
                          <a:ln>
                            <a:noFill/>
                          </a:ln>
                          <a:solidFill>
                            <a:schemeClr val="tx1"/>
                          </a:solidFill>
                          <a:effectLst/>
                          <a:uLnTx/>
                          <a:uFillTx/>
                          <a:latin typeface="+mn-lt"/>
                          <a:ea typeface="+mn-ea"/>
                          <a:cs typeface="+mn-cs"/>
                        </a:rPr>
                        <a:t>是</a:t>
                      </a:r>
                      <a:endParaRPr kumimoji="0" lang="en-US" sz="1000" b="0" i="0" u="none" strike="noStrike" kern="100" cap="none" spc="0" normalizeH="0" baseline="0" noProof="0" dirty="0">
                        <a:ln>
                          <a:noFill/>
                        </a:ln>
                        <a:solidFill>
                          <a:schemeClr val="tx1"/>
                        </a:solidFill>
                        <a:effectLst/>
                        <a:uLnTx/>
                        <a:uFillTx/>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无</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无</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zh-CN" altLang="fr-FR" sz="1000" b="0" i="0" u="none" strike="noStrike" kern="100" cap="none" spc="0" normalizeH="0" baseline="0" noProof="0" dirty="0">
                          <a:ln>
                            <a:noFill/>
                          </a:ln>
                          <a:solidFill>
                            <a:schemeClr val="tx1"/>
                          </a:solidFill>
                          <a:effectLst/>
                          <a:uLnTx/>
                          <a:uFillTx/>
                          <a:latin typeface="+mn-lt"/>
                          <a:ea typeface="+mn-ea"/>
                          <a:cs typeface="+mn-cs"/>
                        </a:rPr>
                        <a:t>是</a:t>
                      </a:r>
                      <a:endParaRPr kumimoji="0" lang="en-US" sz="1000" b="0" i="0" u="none" strike="noStrike" kern="100" cap="none" spc="0" normalizeH="0" baseline="0" noProof="0" dirty="0">
                        <a:ln>
                          <a:noFill/>
                        </a:ln>
                        <a:solidFill>
                          <a:schemeClr val="tx1"/>
                        </a:solidFill>
                        <a:effectLst/>
                        <a:uLnTx/>
                        <a:uFillTx/>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524578732"/>
                  </a:ext>
                </a:extLst>
              </a:tr>
              <a:tr h="385928">
                <a:tc>
                  <a:txBody>
                    <a:bodyPr/>
                    <a:lstStyle/>
                    <a:p>
                      <a:pPr algn="ctr">
                        <a:spcAft>
                          <a:spcPts val="0"/>
                        </a:spcAft>
                      </a:pPr>
                      <a:r>
                        <a:rPr lang="en-US" sz="1000" b="1" kern="100" noProof="0" dirty="0">
                          <a:solidFill>
                            <a:schemeClr val="tx1"/>
                          </a:solidFill>
                          <a:effectLst/>
                          <a:latin typeface="+mn-lt"/>
                          <a:ea typeface="+mn-ea"/>
                          <a:cs typeface="Arial" panose="020B0604020202020204" pitchFamily="34" charset="0"/>
                        </a:rPr>
                        <a:t>CSA</a:t>
                      </a:r>
                      <a:r>
                        <a:rPr lang="zh-CN" altLang="fr-FR" sz="1000" b="1" kern="100" noProof="0" dirty="0">
                          <a:solidFill>
                            <a:schemeClr val="tx1"/>
                          </a:solidFill>
                          <a:effectLst/>
                          <a:latin typeface="+mn-lt"/>
                          <a:ea typeface="+mn-ea"/>
                          <a:cs typeface="Arial" panose="020B0604020202020204" pitchFamily="34" charset="0"/>
                        </a:rPr>
                        <a:t>泡尺寸分析</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选项</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选项</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选项</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选项</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选项</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zh-CN" altLang="fr-FR" sz="1000" b="0" i="0" u="none" strike="noStrike" kern="100" cap="none" spc="0" normalizeH="0" baseline="0" noProof="0" dirty="0">
                          <a:ln>
                            <a:noFill/>
                          </a:ln>
                          <a:solidFill>
                            <a:schemeClr val="tx1"/>
                          </a:solidFill>
                          <a:effectLst/>
                          <a:uLnTx/>
                          <a:uFillTx/>
                          <a:latin typeface="+mn-lt"/>
                          <a:ea typeface="+mn-ea"/>
                          <a:cs typeface="+mn-cs"/>
                        </a:rPr>
                        <a:t>是</a:t>
                      </a:r>
                      <a:endParaRPr kumimoji="0" lang="en-US" sz="1000" b="0" i="0" u="none" strike="noStrike" kern="100" cap="none" spc="0" normalizeH="0" baseline="0" noProof="0" dirty="0">
                        <a:ln>
                          <a:noFill/>
                        </a:ln>
                        <a:solidFill>
                          <a:schemeClr val="tx1"/>
                        </a:solidFill>
                        <a:effectLst/>
                        <a:uLnTx/>
                        <a:uFillTx/>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548080845"/>
                  </a:ext>
                </a:extLst>
              </a:tr>
              <a:tr h="385928">
                <a:tc>
                  <a:txBody>
                    <a:bodyPr/>
                    <a:lstStyle/>
                    <a:p>
                      <a:pPr algn="ctr">
                        <a:spcAft>
                          <a:spcPts val="0"/>
                        </a:spcAft>
                      </a:pPr>
                      <a:r>
                        <a:rPr lang="zh-CN" altLang="fr-FR" sz="1000" b="1" kern="100" noProof="0" dirty="0">
                          <a:solidFill>
                            <a:schemeClr val="tx1"/>
                          </a:solidFill>
                          <a:effectLst/>
                          <a:latin typeface="+mn-lt"/>
                          <a:ea typeface="+mn-ea"/>
                          <a:cs typeface="Arial" panose="020B0604020202020204" pitchFamily="34" charset="0"/>
                        </a:rPr>
                        <a:t>照相机参数</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000" kern="100" noProof="0" dirty="0">
                          <a:solidFill>
                            <a:schemeClr val="tx1"/>
                          </a:solidFill>
                          <a:effectLst/>
                          <a:latin typeface="+mn-lt"/>
                          <a:ea typeface="+mn-ea"/>
                        </a:rPr>
                        <a:t>CCD </a:t>
                      </a:r>
                      <a:r>
                        <a:rPr lang="zh-CN" altLang="fr-FR" sz="1000" kern="100" noProof="0" dirty="0">
                          <a:solidFill>
                            <a:schemeClr val="tx1"/>
                          </a:solidFill>
                          <a:effectLst/>
                          <a:latin typeface="+mn-lt"/>
                          <a:ea typeface="+mn-ea"/>
                        </a:rPr>
                        <a:t>照相机</a:t>
                      </a:r>
                      <a:r>
                        <a:rPr lang="en-US" sz="1000" kern="100" noProof="0" dirty="0">
                          <a:solidFill>
                            <a:schemeClr val="tx1"/>
                          </a:solidFill>
                          <a:effectLst/>
                          <a:latin typeface="+mn-lt"/>
                          <a:ea typeface="+mn-ea"/>
                        </a:rPr>
                        <a:t> </a:t>
                      </a:r>
                    </a:p>
                    <a:p>
                      <a:pPr algn="ctr">
                        <a:spcAft>
                          <a:spcPts val="0"/>
                        </a:spcAft>
                      </a:pPr>
                      <a:r>
                        <a:rPr lang="zh-CN" altLang="fr-FR" sz="1000" kern="100" noProof="0" dirty="0">
                          <a:solidFill>
                            <a:schemeClr val="tx1"/>
                          </a:solidFill>
                          <a:effectLst/>
                          <a:latin typeface="+mn-lt"/>
                          <a:ea typeface="+mn-ea"/>
                        </a:rPr>
                        <a:t>像素</a:t>
                      </a:r>
                      <a:r>
                        <a:rPr lang="en-US" sz="1000" kern="100" noProof="0" dirty="0">
                          <a:solidFill>
                            <a:schemeClr val="tx1"/>
                          </a:solidFill>
                          <a:effectLst/>
                          <a:latin typeface="+mn-lt"/>
                          <a:ea typeface="+mn-ea"/>
                        </a:rPr>
                        <a:t>640x480</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000" kern="100" noProof="0" dirty="0">
                          <a:solidFill>
                            <a:schemeClr val="tx1"/>
                          </a:solidFill>
                          <a:effectLst/>
                          <a:latin typeface="+mn-lt"/>
                          <a:ea typeface="+mn-ea"/>
                        </a:rPr>
                        <a:t>CCD </a:t>
                      </a:r>
                      <a:r>
                        <a:rPr lang="zh-CN" altLang="fr-FR" sz="1000" kern="100" noProof="0" dirty="0">
                          <a:solidFill>
                            <a:schemeClr val="tx1"/>
                          </a:solidFill>
                          <a:effectLst/>
                          <a:latin typeface="+mn-lt"/>
                          <a:ea typeface="+mn-ea"/>
                        </a:rPr>
                        <a:t>照相机</a:t>
                      </a:r>
                      <a:r>
                        <a:rPr lang="en-US" sz="1000" kern="100" noProof="0" dirty="0">
                          <a:solidFill>
                            <a:schemeClr val="tx1"/>
                          </a:solidFill>
                          <a:effectLst/>
                          <a:latin typeface="+mn-lt"/>
                          <a:ea typeface="+mn-ea"/>
                        </a:rPr>
                        <a:t> </a:t>
                      </a:r>
                    </a:p>
                    <a:p>
                      <a:pPr algn="ctr">
                        <a:spcAft>
                          <a:spcPts val="0"/>
                        </a:spcAft>
                      </a:pPr>
                      <a:r>
                        <a:rPr lang="zh-CN" altLang="fr-FR" sz="1000" kern="100" noProof="0" dirty="0">
                          <a:solidFill>
                            <a:schemeClr val="tx1"/>
                          </a:solidFill>
                          <a:effectLst/>
                          <a:latin typeface="+mn-lt"/>
                          <a:ea typeface="+mn-ea"/>
                        </a:rPr>
                        <a:t>像素</a:t>
                      </a:r>
                      <a:r>
                        <a:rPr lang="en-US" sz="1000" kern="100" noProof="0" dirty="0">
                          <a:solidFill>
                            <a:schemeClr val="tx1"/>
                          </a:solidFill>
                          <a:effectLst/>
                          <a:latin typeface="+mn-lt"/>
                          <a:ea typeface="+mn-ea"/>
                        </a:rPr>
                        <a:t>640x480</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000" kern="100" noProof="0" dirty="0">
                          <a:solidFill>
                            <a:schemeClr val="tx1"/>
                          </a:solidFill>
                          <a:effectLst/>
                          <a:latin typeface="+mn-lt"/>
                          <a:ea typeface="+mn-ea"/>
                        </a:rPr>
                        <a:t>CCD </a:t>
                      </a:r>
                      <a:r>
                        <a:rPr lang="zh-CN" altLang="fr-FR" sz="1000" kern="100" noProof="0" dirty="0">
                          <a:solidFill>
                            <a:schemeClr val="tx1"/>
                          </a:solidFill>
                          <a:effectLst/>
                          <a:latin typeface="+mn-lt"/>
                          <a:ea typeface="+mn-ea"/>
                        </a:rPr>
                        <a:t>照相机</a:t>
                      </a:r>
                      <a:r>
                        <a:rPr lang="en-US" sz="1000" kern="100" noProof="0" dirty="0">
                          <a:solidFill>
                            <a:schemeClr val="tx1"/>
                          </a:solidFill>
                          <a:effectLst/>
                          <a:latin typeface="+mn-lt"/>
                          <a:ea typeface="+mn-ea"/>
                        </a:rPr>
                        <a:t> </a:t>
                      </a:r>
                    </a:p>
                    <a:p>
                      <a:pPr algn="ctr">
                        <a:spcAft>
                          <a:spcPts val="0"/>
                        </a:spcAft>
                      </a:pPr>
                      <a:r>
                        <a:rPr lang="zh-CN" altLang="fr-FR" sz="1000" kern="100" noProof="0" dirty="0">
                          <a:solidFill>
                            <a:schemeClr val="tx1"/>
                          </a:solidFill>
                          <a:effectLst/>
                          <a:latin typeface="+mn-lt"/>
                          <a:ea typeface="+mn-ea"/>
                        </a:rPr>
                        <a:t>像素</a:t>
                      </a:r>
                      <a:r>
                        <a:rPr lang="en-US" sz="1000" kern="100" noProof="0" dirty="0">
                          <a:solidFill>
                            <a:schemeClr val="tx1"/>
                          </a:solidFill>
                          <a:effectLst/>
                          <a:latin typeface="+mn-lt"/>
                          <a:ea typeface="+mn-ea"/>
                        </a:rPr>
                        <a:t>640x480</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000" kern="100" noProof="0" dirty="0">
                          <a:solidFill>
                            <a:schemeClr val="tx1"/>
                          </a:solidFill>
                          <a:effectLst/>
                          <a:latin typeface="+mn-lt"/>
                          <a:ea typeface="+mn-ea"/>
                        </a:rPr>
                        <a:t>CCD </a:t>
                      </a:r>
                      <a:r>
                        <a:rPr lang="zh-CN" altLang="fr-FR" sz="1000" kern="100" noProof="0" dirty="0">
                          <a:solidFill>
                            <a:schemeClr val="tx1"/>
                          </a:solidFill>
                          <a:effectLst/>
                          <a:latin typeface="+mn-lt"/>
                          <a:ea typeface="+mn-ea"/>
                        </a:rPr>
                        <a:t>照相机</a:t>
                      </a:r>
                      <a:r>
                        <a:rPr lang="en-US" sz="1000" kern="100" noProof="0" dirty="0">
                          <a:solidFill>
                            <a:schemeClr val="tx1"/>
                          </a:solidFill>
                          <a:effectLst/>
                          <a:latin typeface="+mn-lt"/>
                          <a:ea typeface="+mn-ea"/>
                        </a:rPr>
                        <a:t> </a:t>
                      </a:r>
                    </a:p>
                    <a:p>
                      <a:pPr algn="ctr">
                        <a:spcAft>
                          <a:spcPts val="0"/>
                        </a:spcAft>
                      </a:pPr>
                      <a:r>
                        <a:rPr lang="zh-CN" altLang="fr-FR" sz="1000" kern="100" noProof="0" dirty="0">
                          <a:solidFill>
                            <a:schemeClr val="tx1"/>
                          </a:solidFill>
                          <a:effectLst/>
                          <a:latin typeface="+mn-lt"/>
                          <a:ea typeface="+mn-ea"/>
                        </a:rPr>
                        <a:t>像素</a:t>
                      </a:r>
                      <a:r>
                        <a:rPr lang="en-US" sz="1000" kern="100" noProof="0" dirty="0">
                          <a:solidFill>
                            <a:schemeClr val="tx1"/>
                          </a:solidFill>
                          <a:effectLst/>
                          <a:latin typeface="+mn-lt"/>
                          <a:ea typeface="+mn-ea"/>
                        </a:rPr>
                        <a:t>640x480</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000" kern="100" noProof="0" dirty="0">
                          <a:solidFill>
                            <a:schemeClr val="tx1"/>
                          </a:solidFill>
                          <a:effectLst/>
                          <a:latin typeface="+mn-lt"/>
                          <a:ea typeface="+mn-ea"/>
                        </a:rPr>
                        <a:t>CCD </a:t>
                      </a:r>
                      <a:r>
                        <a:rPr lang="zh-CN" altLang="fr-FR" sz="1000" kern="100" noProof="0" dirty="0">
                          <a:solidFill>
                            <a:schemeClr val="tx1"/>
                          </a:solidFill>
                          <a:effectLst/>
                          <a:latin typeface="+mn-lt"/>
                          <a:ea typeface="+mn-ea"/>
                        </a:rPr>
                        <a:t>照相机</a:t>
                      </a:r>
                      <a:r>
                        <a:rPr lang="en-US" sz="1000" kern="100" noProof="0" dirty="0">
                          <a:solidFill>
                            <a:schemeClr val="tx1"/>
                          </a:solidFill>
                          <a:effectLst/>
                          <a:latin typeface="+mn-lt"/>
                          <a:ea typeface="+mn-ea"/>
                        </a:rPr>
                        <a:t> </a:t>
                      </a:r>
                    </a:p>
                    <a:p>
                      <a:pPr algn="ctr">
                        <a:spcAft>
                          <a:spcPts val="0"/>
                        </a:spcAft>
                      </a:pPr>
                      <a:r>
                        <a:rPr lang="zh-CN" altLang="fr-FR" sz="1000" kern="100" noProof="0" dirty="0">
                          <a:solidFill>
                            <a:schemeClr val="tx1"/>
                          </a:solidFill>
                          <a:effectLst/>
                          <a:latin typeface="+mn-lt"/>
                          <a:ea typeface="+mn-ea"/>
                        </a:rPr>
                        <a:t>像素</a:t>
                      </a:r>
                      <a:r>
                        <a:rPr lang="en-US" sz="1000" kern="100" noProof="0" dirty="0">
                          <a:solidFill>
                            <a:schemeClr val="tx1"/>
                          </a:solidFill>
                          <a:effectLst/>
                          <a:latin typeface="+mn-lt"/>
                          <a:ea typeface="+mn-ea"/>
                        </a:rPr>
                        <a:t>640x480</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000" kern="100" noProof="0" dirty="0">
                          <a:solidFill>
                            <a:schemeClr val="tx1"/>
                          </a:solidFill>
                          <a:effectLst/>
                          <a:latin typeface="+mn-lt"/>
                          <a:ea typeface="+mn-ea"/>
                        </a:rPr>
                        <a:t>CCD </a:t>
                      </a:r>
                      <a:r>
                        <a:rPr lang="zh-CN" altLang="fr-FR" sz="1000" kern="100" noProof="0" dirty="0">
                          <a:solidFill>
                            <a:schemeClr val="tx1"/>
                          </a:solidFill>
                          <a:effectLst/>
                          <a:latin typeface="+mn-lt"/>
                          <a:ea typeface="+mn-ea"/>
                        </a:rPr>
                        <a:t>照相机</a:t>
                      </a:r>
                      <a:r>
                        <a:rPr lang="en-US" sz="1000" kern="100" noProof="0" dirty="0">
                          <a:solidFill>
                            <a:schemeClr val="tx1"/>
                          </a:solidFill>
                          <a:effectLst/>
                          <a:latin typeface="+mn-lt"/>
                          <a:ea typeface="+mn-ea"/>
                        </a:rPr>
                        <a:t> </a:t>
                      </a:r>
                    </a:p>
                    <a:p>
                      <a:pPr algn="ctr">
                        <a:spcAft>
                          <a:spcPts val="0"/>
                        </a:spcAft>
                      </a:pPr>
                      <a:r>
                        <a:rPr lang="zh-CN" altLang="fr-FR" sz="1000" kern="100" noProof="0" dirty="0">
                          <a:solidFill>
                            <a:schemeClr val="tx1"/>
                          </a:solidFill>
                          <a:effectLst/>
                          <a:latin typeface="+mn-lt"/>
                          <a:ea typeface="+mn-ea"/>
                        </a:rPr>
                        <a:t>像素</a:t>
                      </a:r>
                      <a:r>
                        <a:rPr lang="en-US" sz="1000" kern="100" noProof="0" dirty="0">
                          <a:solidFill>
                            <a:schemeClr val="tx1"/>
                          </a:solidFill>
                          <a:effectLst/>
                          <a:latin typeface="+mn-lt"/>
                          <a:ea typeface="+mn-ea"/>
                        </a:rPr>
                        <a:t>640x480</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9611110"/>
                  </a:ext>
                </a:extLst>
              </a:tr>
              <a:tr h="544586">
                <a:tc>
                  <a:txBody>
                    <a:bodyPr/>
                    <a:lstStyle/>
                    <a:p>
                      <a:pPr marR="21590" algn="ctr">
                        <a:spcAft>
                          <a:spcPts val="0"/>
                        </a:spcAft>
                      </a:pPr>
                      <a:r>
                        <a:rPr lang="zh-CN" altLang="fr-FR" sz="1000" b="1" kern="100" noProof="0">
                          <a:solidFill>
                            <a:schemeClr val="tx1"/>
                          </a:solidFill>
                          <a:effectLst/>
                          <a:latin typeface="+mn-lt"/>
                          <a:ea typeface="+mn-ea"/>
                          <a:cs typeface="Arial" panose="020B0604020202020204" pitchFamily="34" charset="0"/>
                        </a:rPr>
                        <a:t>系统环境</a:t>
                      </a:r>
                      <a:endParaRPr lang="en-US" sz="1000" b="1" kern="100" noProof="0" dirty="0">
                        <a:solidFill>
                          <a:schemeClr val="tx1"/>
                        </a:solidFill>
                        <a:effectLst/>
                        <a:latin typeface="+mn-lt"/>
                        <a:ea typeface="+mn-ea"/>
                        <a:cs typeface="Arial" panose="020B0604020202020204" pitchFamily="34" charset="0"/>
                      </a:endParaRPr>
                    </a:p>
                    <a:p>
                      <a:pPr marR="21590" algn="ctr">
                        <a:spcAft>
                          <a:spcPts val="0"/>
                        </a:spcAft>
                      </a:pPr>
                      <a:r>
                        <a:rPr lang="zh-CN" altLang="fr-FR" sz="1000" b="1" kern="100" noProof="0" dirty="0">
                          <a:solidFill>
                            <a:schemeClr val="tx1"/>
                          </a:solidFill>
                          <a:effectLst/>
                          <a:latin typeface="+mn-lt"/>
                          <a:ea typeface="+mn-ea"/>
                          <a:cs typeface="Arial" panose="020B0604020202020204" pitchFamily="34" charset="0"/>
                        </a:rPr>
                        <a:t>仪器不含计算机</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000" kern="100" noProof="0" dirty="0">
                          <a:solidFill>
                            <a:schemeClr val="tx1"/>
                          </a:solidFill>
                          <a:effectLst/>
                          <a:latin typeface="+mn-lt"/>
                          <a:ea typeface="+mn-ea"/>
                          <a:cs typeface="Arial" panose="020B0604020202020204" pitchFamily="34" charset="0"/>
                        </a:rPr>
                        <a:t>Windows XP, W7, W8, W10</a:t>
                      </a:r>
                    </a:p>
                    <a:p>
                      <a:pPr algn="ctr">
                        <a:spcAft>
                          <a:spcPts val="0"/>
                        </a:spcAft>
                      </a:pPr>
                      <a:r>
                        <a:rPr lang="en-US" sz="1000" kern="100" noProof="0" dirty="0">
                          <a:solidFill>
                            <a:schemeClr val="tx1"/>
                          </a:solidFill>
                          <a:effectLst/>
                          <a:latin typeface="+mn-lt"/>
                          <a:ea typeface="+mn-ea"/>
                          <a:cs typeface="Arial" panose="020B0604020202020204" pitchFamily="34" charset="0"/>
                        </a:rPr>
                        <a:t>32-64 bits</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en-US" sz="1000" b="0" i="0" u="none" strike="noStrike" kern="100" cap="none" spc="0" normalizeH="0" baseline="0" noProof="0" dirty="0">
                          <a:ln>
                            <a:noFill/>
                          </a:ln>
                          <a:solidFill>
                            <a:schemeClr val="tx1"/>
                          </a:solidFill>
                          <a:effectLst/>
                          <a:uLnTx/>
                          <a:uFillTx/>
                          <a:latin typeface="+mn-lt"/>
                          <a:ea typeface="+mn-ea"/>
                          <a:cs typeface="Arial" panose="020B0604020202020204" pitchFamily="34" charset="0"/>
                        </a:rPr>
                        <a:t>Windows XP, W7, W8, W10</a:t>
                      </a:r>
                    </a:p>
                    <a:p>
                      <a:pPr marL="0" marR="0" lvl="0" indent="0" algn="ctr" defTabSz="755934" rtl="0" eaLnBrk="1" fontAlgn="auto" latinLnBrk="0" hangingPunct="1">
                        <a:lnSpc>
                          <a:spcPct val="100000"/>
                        </a:lnSpc>
                        <a:spcBef>
                          <a:spcPts val="0"/>
                        </a:spcBef>
                        <a:spcAft>
                          <a:spcPts val="0"/>
                        </a:spcAft>
                        <a:buClrTx/>
                        <a:buSzTx/>
                        <a:buFontTx/>
                        <a:buNone/>
                        <a:tabLst/>
                        <a:defRPr/>
                      </a:pPr>
                      <a:r>
                        <a:rPr kumimoji="0" lang="en-US" sz="1000" b="0" i="0" u="none" strike="noStrike" kern="100" cap="none" spc="0" normalizeH="0" baseline="0" noProof="0" dirty="0">
                          <a:ln>
                            <a:noFill/>
                          </a:ln>
                          <a:solidFill>
                            <a:schemeClr val="tx1"/>
                          </a:solidFill>
                          <a:effectLst/>
                          <a:uLnTx/>
                          <a:uFillTx/>
                          <a:latin typeface="+mn-lt"/>
                          <a:ea typeface="+mn-ea"/>
                          <a:cs typeface="Arial" panose="020B0604020202020204" pitchFamily="34" charset="0"/>
                        </a:rPr>
                        <a:t>32-64 bits</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en-US" sz="1000" b="0" i="0" u="none" strike="noStrike" kern="100" cap="none" spc="0" normalizeH="0" baseline="0" noProof="0" dirty="0">
                          <a:ln>
                            <a:noFill/>
                          </a:ln>
                          <a:solidFill>
                            <a:schemeClr val="tx1"/>
                          </a:solidFill>
                          <a:effectLst/>
                          <a:uLnTx/>
                          <a:uFillTx/>
                          <a:latin typeface="+mn-lt"/>
                          <a:ea typeface="+mn-ea"/>
                          <a:cs typeface="Arial" panose="020B0604020202020204" pitchFamily="34" charset="0"/>
                        </a:rPr>
                        <a:t>Windows XP, W7, W8, W10</a:t>
                      </a:r>
                    </a:p>
                    <a:p>
                      <a:pPr marL="0" marR="0" lvl="0" indent="0" algn="ctr" defTabSz="755934" rtl="0" eaLnBrk="1" fontAlgn="auto" latinLnBrk="0" hangingPunct="1">
                        <a:lnSpc>
                          <a:spcPct val="100000"/>
                        </a:lnSpc>
                        <a:spcBef>
                          <a:spcPts val="0"/>
                        </a:spcBef>
                        <a:spcAft>
                          <a:spcPts val="0"/>
                        </a:spcAft>
                        <a:buClrTx/>
                        <a:buSzTx/>
                        <a:buFontTx/>
                        <a:buNone/>
                        <a:tabLst/>
                        <a:defRPr/>
                      </a:pPr>
                      <a:r>
                        <a:rPr kumimoji="0" lang="en-US" sz="1000" b="0" i="0" u="none" strike="noStrike" kern="100" cap="none" spc="0" normalizeH="0" baseline="0" noProof="0" dirty="0">
                          <a:ln>
                            <a:noFill/>
                          </a:ln>
                          <a:solidFill>
                            <a:schemeClr val="tx1"/>
                          </a:solidFill>
                          <a:effectLst/>
                          <a:uLnTx/>
                          <a:uFillTx/>
                          <a:latin typeface="+mn-lt"/>
                          <a:ea typeface="+mn-ea"/>
                          <a:cs typeface="Arial" panose="020B0604020202020204" pitchFamily="34" charset="0"/>
                        </a:rPr>
                        <a:t>32-64 bits</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en-US" sz="1000" b="0" i="0" u="none" strike="noStrike" kern="100" cap="none" spc="0" normalizeH="0" baseline="0" noProof="0" dirty="0">
                          <a:ln>
                            <a:noFill/>
                          </a:ln>
                          <a:solidFill>
                            <a:schemeClr val="tx1"/>
                          </a:solidFill>
                          <a:effectLst/>
                          <a:uLnTx/>
                          <a:uFillTx/>
                          <a:latin typeface="+mn-lt"/>
                          <a:ea typeface="+mn-ea"/>
                          <a:cs typeface="Arial" panose="020B0604020202020204" pitchFamily="34" charset="0"/>
                        </a:rPr>
                        <a:t>Windows XP, W7, W8, W10</a:t>
                      </a:r>
                    </a:p>
                    <a:p>
                      <a:pPr marL="0" marR="0" lvl="0" indent="0" algn="ctr" defTabSz="755934" rtl="0" eaLnBrk="1" fontAlgn="auto" latinLnBrk="0" hangingPunct="1">
                        <a:lnSpc>
                          <a:spcPct val="100000"/>
                        </a:lnSpc>
                        <a:spcBef>
                          <a:spcPts val="0"/>
                        </a:spcBef>
                        <a:spcAft>
                          <a:spcPts val="0"/>
                        </a:spcAft>
                        <a:buClrTx/>
                        <a:buSzTx/>
                        <a:buFontTx/>
                        <a:buNone/>
                        <a:tabLst/>
                        <a:defRPr/>
                      </a:pPr>
                      <a:r>
                        <a:rPr kumimoji="0" lang="en-US" sz="1000" b="0" i="0" u="none" strike="noStrike" kern="100" cap="none" spc="0" normalizeH="0" baseline="0" noProof="0" dirty="0">
                          <a:ln>
                            <a:noFill/>
                          </a:ln>
                          <a:solidFill>
                            <a:schemeClr val="tx1"/>
                          </a:solidFill>
                          <a:effectLst/>
                          <a:uLnTx/>
                          <a:uFillTx/>
                          <a:latin typeface="+mn-lt"/>
                          <a:ea typeface="+mn-ea"/>
                          <a:cs typeface="Arial" panose="020B0604020202020204" pitchFamily="34" charset="0"/>
                        </a:rPr>
                        <a:t>32-64 bits</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en-US" sz="1000" b="0" i="0" u="none" strike="noStrike" kern="100" cap="none" spc="0" normalizeH="0" baseline="0" noProof="0" dirty="0">
                          <a:ln>
                            <a:noFill/>
                          </a:ln>
                          <a:solidFill>
                            <a:schemeClr val="tx1"/>
                          </a:solidFill>
                          <a:effectLst/>
                          <a:uLnTx/>
                          <a:uFillTx/>
                          <a:latin typeface="+mn-lt"/>
                          <a:ea typeface="+mn-ea"/>
                          <a:cs typeface="Arial" panose="020B0604020202020204" pitchFamily="34" charset="0"/>
                        </a:rPr>
                        <a:t>Windows XP, W7, W8, W10</a:t>
                      </a:r>
                    </a:p>
                    <a:p>
                      <a:pPr marL="0" marR="0" lvl="0" indent="0" algn="ctr" defTabSz="755934" rtl="0" eaLnBrk="1" fontAlgn="auto" latinLnBrk="0" hangingPunct="1">
                        <a:lnSpc>
                          <a:spcPct val="100000"/>
                        </a:lnSpc>
                        <a:spcBef>
                          <a:spcPts val="0"/>
                        </a:spcBef>
                        <a:spcAft>
                          <a:spcPts val="0"/>
                        </a:spcAft>
                        <a:buClrTx/>
                        <a:buSzTx/>
                        <a:buFontTx/>
                        <a:buNone/>
                        <a:tabLst/>
                        <a:defRPr/>
                      </a:pPr>
                      <a:r>
                        <a:rPr kumimoji="0" lang="en-US" sz="1000" b="0" i="0" u="none" strike="noStrike" kern="100" cap="none" spc="0" normalizeH="0" baseline="0" noProof="0" dirty="0">
                          <a:ln>
                            <a:noFill/>
                          </a:ln>
                          <a:solidFill>
                            <a:schemeClr val="tx1"/>
                          </a:solidFill>
                          <a:effectLst/>
                          <a:uLnTx/>
                          <a:uFillTx/>
                          <a:latin typeface="+mn-lt"/>
                          <a:ea typeface="+mn-ea"/>
                          <a:cs typeface="Arial" panose="020B0604020202020204" pitchFamily="34" charset="0"/>
                        </a:rPr>
                        <a:t>32-64 bits</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en-US" sz="1000" b="0" i="0" u="none" strike="noStrike" kern="100" cap="none" spc="0" normalizeH="0" baseline="0" noProof="0" dirty="0">
                          <a:ln>
                            <a:noFill/>
                          </a:ln>
                          <a:solidFill>
                            <a:schemeClr val="tx1"/>
                          </a:solidFill>
                          <a:effectLst/>
                          <a:uLnTx/>
                          <a:uFillTx/>
                          <a:latin typeface="+mn-lt"/>
                          <a:ea typeface="+mn-ea"/>
                          <a:cs typeface="Arial" panose="020B0604020202020204" pitchFamily="34" charset="0"/>
                        </a:rPr>
                        <a:t>Windows XP, W7, W8, W10</a:t>
                      </a:r>
                    </a:p>
                    <a:p>
                      <a:pPr marL="0" marR="0" lvl="0" indent="0" algn="ctr" defTabSz="755934" rtl="0" eaLnBrk="1" fontAlgn="auto" latinLnBrk="0" hangingPunct="1">
                        <a:lnSpc>
                          <a:spcPct val="100000"/>
                        </a:lnSpc>
                        <a:spcBef>
                          <a:spcPts val="0"/>
                        </a:spcBef>
                        <a:spcAft>
                          <a:spcPts val="0"/>
                        </a:spcAft>
                        <a:buClrTx/>
                        <a:buSzTx/>
                        <a:buFontTx/>
                        <a:buNone/>
                        <a:tabLst/>
                        <a:defRPr/>
                      </a:pPr>
                      <a:r>
                        <a:rPr kumimoji="0" lang="en-US" sz="1000" b="0" i="0" u="none" strike="noStrike" kern="100" cap="none" spc="0" normalizeH="0" baseline="0" noProof="0" dirty="0">
                          <a:ln>
                            <a:noFill/>
                          </a:ln>
                          <a:solidFill>
                            <a:schemeClr val="tx1"/>
                          </a:solidFill>
                          <a:effectLst/>
                          <a:uLnTx/>
                          <a:uFillTx/>
                          <a:latin typeface="+mn-lt"/>
                          <a:ea typeface="+mn-ea"/>
                          <a:cs typeface="Arial" panose="020B0604020202020204" pitchFamily="34" charset="0"/>
                        </a:rPr>
                        <a:t>32-64 bits</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4271047425"/>
                  </a:ext>
                </a:extLst>
              </a:tr>
              <a:tr h="385928">
                <a:tc>
                  <a:txBody>
                    <a:bodyPr/>
                    <a:lstStyle/>
                    <a:p>
                      <a:pPr algn="ctr">
                        <a:spcAft>
                          <a:spcPts val="0"/>
                        </a:spcAft>
                      </a:pPr>
                      <a:r>
                        <a:rPr lang="zh-CN" altLang="fr-FR" sz="1000" b="1" kern="100" noProof="0" dirty="0">
                          <a:solidFill>
                            <a:schemeClr val="tx1"/>
                          </a:solidFill>
                          <a:effectLst/>
                          <a:latin typeface="+mn-lt"/>
                          <a:ea typeface="+mn-ea"/>
                        </a:rPr>
                        <a:t>仪器尺寸</a:t>
                      </a:r>
                      <a:endParaRPr lang="en-US" sz="1000" b="1" kern="100" noProof="0" dirty="0">
                        <a:solidFill>
                          <a:schemeClr val="tx1"/>
                        </a:solidFill>
                        <a:effectLst/>
                        <a:latin typeface="+mn-lt"/>
                        <a:ea typeface="+mn-ea"/>
                      </a:endParaRPr>
                    </a:p>
                    <a:p>
                      <a:pPr algn="ctr">
                        <a:spcAft>
                          <a:spcPts val="0"/>
                        </a:spcAft>
                      </a:pPr>
                      <a:r>
                        <a:rPr lang="en-US" sz="1000" b="1" kern="100" noProof="0" dirty="0">
                          <a:solidFill>
                            <a:schemeClr val="tx1"/>
                          </a:solidFill>
                          <a:effectLst/>
                          <a:latin typeface="+mn-lt"/>
                          <a:ea typeface="+mn-ea"/>
                        </a:rPr>
                        <a:t> L / w / H (cm)</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000" kern="100" noProof="0">
                          <a:solidFill>
                            <a:schemeClr val="tx1"/>
                          </a:solidFill>
                          <a:effectLst/>
                          <a:latin typeface="+mn-lt"/>
                          <a:ea typeface="+mn-ea"/>
                        </a:rPr>
                        <a:t>77*43*69</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000" kern="100" noProof="0" dirty="0">
                          <a:solidFill>
                            <a:schemeClr val="tx1"/>
                          </a:solidFill>
                          <a:effectLst/>
                          <a:latin typeface="+mn-lt"/>
                          <a:ea typeface="+mn-ea"/>
                        </a:rPr>
                        <a:t>77*43*69</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000" kern="100" noProof="0" dirty="0">
                          <a:solidFill>
                            <a:schemeClr val="tx1"/>
                          </a:solidFill>
                          <a:effectLst/>
                          <a:latin typeface="+mn-lt"/>
                          <a:ea typeface="+mn-ea"/>
                        </a:rPr>
                        <a:t>77*43*69</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000" kern="100" noProof="0" dirty="0">
                          <a:solidFill>
                            <a:schemeClr val="tx1"/>
                          </a:solidFill>
                          <a:effectLst/>
                          <a:latin typeface="+mn-lt"/>
                          <a:ea typeface="+mn-ea"/>
                        </a:rPr>
                        <a:t>77*46*69</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000" kern="100" noProof="0" dirty="0">
                          <a:solidFill>
                            <a:schemeClr val="tx1"/>
                          </a:solidFill>
                          <a:effectLst/>
                          <a:latin typeface="+mn-lt"/>
                          <a:ea typeface="+mn-ea"/>
                        </a:rPr>
                        <a:t>77*46*69</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000" kern="100" noProof="0" dirty="0">
                          <a:solidFill>
                            <a:schemeClr val="tx1"/>
                          </a:solidFill>
                          <a:effectLst/>
                          <a:latin typeface="+mn-lt"/>
                          <a:ea typeface="+mn-ea"/>
                        </a:rPr>
                        <a:t>107*84*182</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21291635"/>
                  </a:ext>
                </a:extLst>
              </a:tr>
              <a:tr h="385928">
                <a:tc>
                  <a:txBody>
                    <a:bodyPr/>
                    <a:lstStyle/>
                    <a:p>
                      <a:pPr algn="ctr">
                        <a:spcAft>
                          <a:spcPts val="0"/>
                        </a:spcAft>
                      </a:pPr>
                      <a:r>
                        <a:rPr lang="zh-CN" altLang="fr-FR" sz="1000" b="1" kern="100" noProof="0" dirty="0">
                          <a:solidFill>
                            <a:schemeClr val="tx1"/>
                          </a:solidFill>
                          <a:effectLst/>
                          <a:latin typeface="+mn-lt"/>
                          <a:ea typeface="+mn-ea"/>
                        </a:rPr>
                        <a:t>重量</a:t>
                      </a:r>
                      <a:endParaRPr lang="en-US" sz="1000" b="1" kern="100" noProof="0" dirty="0">
                        <a:solidFill>
                          <a:schemeClr val="tx1"/>
                        </a:solidFill>
                        <a:effectLst/>
                        <a:latin typeface="+mn-lt"/>
                        <a:ea typeface="+mn-ea"/>
                      </a:endParaRPr>
                    </a:p>
                    <a:p>
                      <a:pPr marR="21590" algn="ctr">
                        <a:spcAft>
                          <a:spcPts val="0"/>
                        </a:spcAft>
                      </a:pPr>
                      <a:r>
                        <a:rPr lang="en-US" sz="1000" b="1" kern="100" noProof="0" dirty="0">
                          <a:solidFill>
                            <a:schemeClr val="tx1"/>
                          </a:solidFill>
                          <a:effectLst/>
                          <a:latin typeface="+mn-lt"/>
                          <a:ea typeface="+mn-ea"/>
                        </a:rPr>
                        <a:t>(</a:t>
                      </a:r>
                      <a:r>
                        <a:rPr lang="zh-CN" altLang="fr-FR" sz="1000" b="1" kern="100" noProof="0" dirty="0">
                          <a:solidFill>
                            <a:schemeClr val="tx1"/>
                          </a:solidFill>
                          <a:effectLst/>
                          <a:latin typeface="+mn-lt"/>
                          <a:ea typeface="+mn-ea"/>
                        </a:rPr>
                        <a:t>整机</a:t>
                      </a:r>
                      <a:r>
                        <a:rPr lang="en-US" sz="1000" b="1" kern="100" noProof="0" dirty="0">
                          <a:solidFill>
                            <a:schemeClr val="tx1"/>
                          </a:solidFill>
                          <a:effectLst/>
                          <a:latin typeface="+mn-lt"/>
                          <a:ea typeface="+mn-ea"/>
                        </a:rPr>
                        <a:t>)</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000" kern="100" noProof="0" dirty="0">
                          <a:solidFill>
                            <a:schemeClr val="tx1"/>
                          </a:solidFill>
                          <a:effectLst/>
                          <a:latin typeface="+mn-lt"/>
                          <a:ea typeface="+mn-ea"/>
                        </a:rPr>
                        <a:t>≈ 35kg</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en-US" sz="1000" b="0" i="0" u="none" strike="noStrike" kern="100" cap="none" spc="0" normalizeH="0" baseline="0" noProof="0">
                          <a:ln>
                            <a:noFill/>
                          </a:ln>
                          <a:solidFill>
                            <a:prstClr val="black"/>
                          </a:solidFill>
                          <a:effectLst/>
                          <a:uLnTx/>
                          <a:uFillTx/>
                          <a:latin typeface="+mn-lt"/>
                          <a:ea typeface="+mn-ea"/>
                          <a:cs typeface="+mn-cs"/>
                        </a:rPr>
                        <a:t>≈ 35kg</a:t>
                      </a:r>
                      <a:endParaRPr kumimoji="0" lang="en-US" sz="1000" b="0" i="0" u="none" strike="noStrike" kern="100" cap="none" spc="0" normalizeH="0" baseline="0" noProof="0" dirty="0">
                        <a:ln>
                          <a:noFill/>
                        </a:ln>
                        <a:solidFill>
                          <a:prstClr val="black"/>
                        </a:solidFill>
                        <a:effectLst/>
                        <a:uLnTx/>
                        <a:uFillTx/>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en-US" sz="1000" b="0" i="0" u="none" strike="noStrike" kern="100" cap="none" spc="0" normalizeH="0" baseline="0" noProof="0" dirty="0">
                          <a:ln>
                            <a:noFill/>
                          </a:ln>
                          <a:solidFill>
                            <a:prstClr val="black"/>
                          </a:solidFill>
                          <a:effectLst/>
                          <a:uLnTx/>
                          <a:uFillTx/>
                          <a:latin typeface="+mn-lt"/>
                          <a:ea typeface="+mn-ea"/>
                          <a:cs typeface="+mn-cs"/>
                        </a:rPr>
                        <a:t>≈ 35kg</a:t>
                      </a:r>
                      <a:endParaRPr kumimoji="0" lang="en-US" sz="1000" b="0" i="0" u="none" strike="noStrike" kern="100" cap="none" spc="0" normalizeH="0" baseline="0" noProof="0" dirty="0">
                        <a:ln>
                          <a:noFill/>
                        </a:ln>
                        <a:solidFill>
                          <a:prstClr val="black"/>
                        </a:solidFill>
                        <a:effectLst/>
                        <a:uLnTx/>
                        <a:uFillTx/>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en-US" sz="1000" b="0" i="0" u="none" strike="noStrike" kern="100" cap="none" spc="0" normalizeH="0" baseline="0" noProof="0" dirty="0">
                          <a:ln>
                            <a:noFill/>
                          </a:ln>
                          <a:solidFill>
                            <a:prstClr val="black"/>
                          </a:solidFill>
                          <a:effectLst/>
                          <a:uLnTx/>
                          <a:uFillTx/>
                          <a:latin typeface="+mn-lt"/>
                          <a:ea typeface="+mn-ea"/>
                          <a:cs typeface="+mn-cs"/>
                        </a:rPr>
                        <a:t>≈ 45kg</a:t>
                      </a:r>
                      <a:endParaRPr kumimoji="0" lang="en-US" sz="1000" b="0" i="0" u="none" strike="noStrike" kern="100" cap="none" spc="0" normalizeH="0" baseline="0" noProof="0" dirty="0">
                        <a:ln>
                          <a:noFill/>
                        </a:ln>
                        <a:solidFill>
                          <a:prstClr val="black"/>
                        </a:solidFill>
                        <a:effectLst/>
                        <a:uLnTx/>
                        <a:uFillTx/>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en-US" sz="1000" b="0" i="0" u="none" strike="noStrike" kern="100" cap="none" spc="0" normalizeH="0" baseline="0" noProof="0" dirty="0">
                          <a:ln>
                            <a:noFill/>
                          </a:ln>
                          <a:solidFill>
                            <a:prstClr val="black"/>
                          </a:solidFill>
                          <a:effectLst/>
                          <a:uLnTx/>
                          <a:uFillTx/>
                          <a:latin typeface="+mn-lt"/>
                          <a:ea typeface="+mn-ea"/>
                          <a:cs typeface="+mn-cs"/>
                        </a:rPr>
                        <a:t>≈ 45kg</a:t>
                      </a:r>
                      <a:endParaRPr kumimoji="0" lang="en-US" sz="1000" b="0" i="0" u="none" strike="noStrike" kern="100" cap="none" spc="0" normalizeH="0" baseline="0" noProof="0" dirty="0">
                        <a:ln>
                          <a:noFill/>
                        </a:ln>
                        <a:solidFill>
                          <a:prstClr val="black"/>
                        </a:solidFill>
                        <a:effectLst/>
                        <a:uLnTx/>
                        <a:uFillTx/>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en-US" sz="1000" b="0" i="0" u="none" strike="noStrike" kern="100" cap="none" spc="0" normalizeH="0" baseline="0" noProof="0" dirty="0">
                          <a:ln>
                            <a:noFill/>
                          </a:ln>
                          <a:solidFill>
                            <a:prstClr val="black"/>
                          </a:solidFill>
                          <a:effectLst/>
                          <a:uLnTx/>
                          <a:uFillTx/>
                          <a:latin typeface="+mn-lt"/>
                          <a:ea typeface="+mn-ea"/>
                          <a:cs typeface="+mn-cs"/>
                        </a:rPr>
                        <a:t>≈ 150kg</a:t>
                      </a:r>
                      <a:endParaRPr kumimoji="0" lang="en-US" sz="1000" b="0" i="0" u="none" strike="noStrike" kern="100" cap="none" spc="0" normalizeH="0" baseline="0" noProof="0" dirty="0">
                        <a:ln>
                          <a:noFill/>
                        </a:ln>
                        <a:solidFill>
                          <a:prstClr val="black"/>
                        </a:solidFill>
                        <a:effectLst/>
                        <a:uLnTx/>
                        <a:uFillTx/>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519130992"/>
                  </a:ext>
                </a:extLst>
              </a:tr>
            </a:tbl>
          </a:graphicData>
        </a:graphic>
      </p:graphicFrame>
      <p:sp>
        <p:nvSpPr>
          <p:cNvPr id="10" name="ZoneTexte 9">
            <a:extLst>
              <a:ext uri="{FF2B5EF4-FFF2-40B4-BE49-F238E27FC236}">
                <a16:creationId xmlns:a16="http://schemas.microsoft.com/office/drawing/2014/main" xmlns="" id="{C0BA6751-FF3D-426D-8C3E-D77AD7CAA708}"/>
              </a:ext>
            </a:extLst>
          </p:cNvPr>
          <p:cNvSpPr txBox="1"/>
          <p:nvPr/>
        </p:nvSpPr>
        <p:spPr>
          <a:xfrm>
            <a:off x="184798" y="663423"/>
            <a:ext cx="7166495" cy="707886"/>
          </a:xfrm>
          <a:prstGeom prst="rect">
            <a:avLst/>
          </a:prstGeom>
          <a:noFill/>
          <a:effectLst/>
        </p:spPr>
        <p:txBody>
          <a:bodyPr wrap="square" rtlCol="0" anchor="ctr">
            <a:spAutoFit/>
          </a:bodyPr>
          <a:lstStyle/>
          <a:p>
            <a:r>
              <a:rPr lang="zh-CN" altLang="fr-FR" sz="2000" b="1" dirty="0">
                <a:solidFill>
                  <a:schemeClr val="accent6">
                    <a:lumMod val="75000"/>
                  </a:schemeClr>
                </a:solidFill>
              </a:rPr>
              <a:t>泡沫分析仪</a:t>
            </a:r>
            <a:endParaRPr lang="en-US" sz="2000" b="1" dirty="0">
              <a:solidFill>
                <a:schemeClr val="accent6">
                  <a:lumMod val="75000"/>
                </a:schemeClr>
              </a:solidFill>
            </a:endParaRPr>
          </a:p>
          <a:p>
            <a:r>
              <a:rPr lang="zh-CN" altLang="fr-FR" sz="2000" i="1" dirty="0">
                <a:solidFill>
                  <a:schemeClr val="accent6">
                    <a:lumMod val="75000"/>
                  </a:schemeClr>
                </a:solidFill>
              </a:rPr>
              <a:t>技术特点</a:t>
            </a:r>
            <a:endParaRPr lang="en-US" sz="2000" i="1" dirty="0">
              <a:solidFill>
                <a:schemeClr val="accent6">
                  <a:lumMod val="75000"/>
                </a:schemeClr>
              </a:solidFill>
            </a:endParaRPr>
          </a:p>
        </p:txBody>
      </p:sp>
      <p:cxnSp>
        <p:nvCxnSpPr>
          <p:cNvPr id="11" name="Connecteur droit 10">
            <a:extLst>
              <a:ext uri="{FF2B5EF4-FFF2-40B4-BE49-F238E27FC236}">
                <a16:creationId xmlns:a16="http://schemas.microsoft.com/office/drawing/2014/main" xmlns="" id="{271C7D05-B4FA-4E0B-959F-EE1565D7C7F1}"/>
              </a:ext>
            </a:extLst>
          </p:cNvPr>
          <p:cNvCxnSpPr>
            <a:cxnSpLocks/>
          </p:cNvCxnSpPr>
          <p:nvPr/>
        </p:nvCxnSpPr>
        <p:spPr>
          <a:xfrm>
            <a:off x="184798" y="1032480"/>
            <a:ext cx="7215070" cy="0"/>
          </a:xfrm>
          <a:prstGeom prst="line">
            <a:avLst/>
          </a:prstGeom>
          <a:ln w="15875">
            <a:solidFill>
              <a:srgbClr val="155E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554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ZoneTexte 46">
            <a:extLst>
              <a:ext uri="{FF2B5EF4-FFF2-40B4-BE49-F238E27FC236}">
                <a16:creationId xmlns:a16="http://schemas.microsoft.com/office/drawing/2014/main" xmlns="" id="{A99088D4-1C29-4941-AB13-5CD0088B97DE}"/>
              </a:ext>
            </a:extLst>
          </p:cNvPr>
          <p:cNvSpPr txBox="1"/>
          <p:nvPr/>
        </p:nvSpPr>
        <p:spPr>
          <a:xfrm>
            <a:off x="3691467" y="2122878"/>
            <a:ext cx="3575288" cy="3293209"/>
          </a:xfrm>
          <a:prstGeom prst="rect">
            <a:avLst/>
          </a:prstGeom>
          <a:noFill/>
        </p:spPr>
        <p:txBody>
          <a:bodyPr wrap="square" rtlCol="0">
            <a:spAutoFit/>
          </a:bodyPr>
          <a:lstStyle/>
          <a:p>
            <a:pPr algn="just"/>
            <a:r>
              <a:rPr lang="zh-CN" altLang="fr-FR" sz="1200" b="1" u="sng" dirty="0">
                <a:solidFill>
                  <a:schemeClr val="accent6">
                    <a:lumMod val="75000"/>
                  </a:schemeClr>
                </a:solidFill>
              </a:rPr>
              <a:t>提供全方位的测试数据</a:t>
            </a:r>
            <a:endParaRPr lang="en-US" sz="1200" b="1" u="sng" dirty="0">
              <a:solidFill>
                <a:schemeClr val="accent6">
                  <a:lumMod val="75000"/>
                </a:schemeClr>
              </a:solidFill>
            </a:endParaRPr>
          </a:p>
          <a:p>
            <a:pPr algn="just"/>
            <a:endParaRPr lang="fr-FR" sz="500" b="1" dirty="0">
              <a:solidFill>
                <a:schemeClr val="tx1">
                  <a:lumMod val="65000"/>
                  <a:lumOff val="35000"/>
                </a:schemeClr>
              </a:solidFill>
            </a:endParaRPr>
          </a:p>
          <a:p>
            <a:pPr algn="just">
              <a:spcAft>
                <a:spcPts val="200"/>
              </a:spcAft>
            </a:pPr>
            <a:r>
              <a:rPr lang="zh-CN" altLang="fr-FR" sz="1100" dirty="0"/>
              <a:t>整个测试</a:t>
            </a:r>
            <a:endParaRPr lang="en-US" sz="1100" dirty="0"/>
          </a:p>
          <a:p>
            <a:pPr marL="628650" lvl="1" indent="-171450" algn="just">
              <a:spcAft>
                <a:spcPts val="100"/>
              </a:spcAft>
              <a:buFont typeface="Arial" panose="020B0604020202020204" pitchFamily="34" charset="0"/>
              <a:buChar char="•"/>
            </a:pPr>
            <a:r>
              <a:rPr lang="zh-CN" altLang="fr-FR" sz="1100" dirty="0"/>
              <a:t>泡沫体积</a:t>
            </a:r>
            <a:r>
              <a:rPr lang="fr-FR" altLang="zh-CN" sz="1100" dirty="0"/>
              <a:t>/ </a:t>
            </a:r>
            <a:r>
              <a:rPr lang="zh-CN" altLang="fr-FR" sz="1100" dirty="0"/>
              <a:t>液体体积</a:t>
            </a:r>
            <a:endParaRPr lang="en-US" sz="1100" dirty="0"/>
          </a:p>
          <a:p>
            <a:pPr marL="628650" lvl="1" indent="-171450" algn="just">
              <a:spcAft>
                <a:spcPts val="100"/>
              </a:spcAft>
              <a:buFont typeface="Arial" panose="020B0604020202020204" pitchFamily="34" charset="0"/>
              <a:buChar char="•"/>
            </a:pPr>
            <a:r>
              <a:rPr lang="zh-CN" altLang="fr-FR" sz="1100" dirty="0"/>
              <a:t>泡沫含液比</a:t>
            </a:r>
            <a:r>
              <a:rPr lang="en-US" sz="1100" dirty="0"/>
              <a:t> </a:t>
            </a:r>
            <a:r>
              <a:rPr lang="zh-CN" altLang="fr-FR" sz="1100" dirty="0"/>
              <a:t>（排水</a:t>
            </a:r>
            <a:r>
              <a:rPr lang="en-US" sz="1100" dirty="0"/>
              <a:t>)</a:t>
            </a:r>
          </a:p>
          <a:p>
            <a:pPr marL="628650" lvl="1" indent="-171450" algn="just">
              <a:spcAft>
                <a:spcPts val="100"/>
              </a:spcAft>
              <a:buFont typeface="Arial" panose="020B0604020202020204" pitchFamily="34" charset="0"/>
              <a:buChar char="•"/>
            </a:pPr>
            <a:r>
              <a:rPr lang="zh-CN" altLang="fr-FR" sz="1100" dirty="0"/>
              <a:t>泡沫密度</a:t>
            </a:r>
            <a:r>
              <a:rPr lang="fr-FR" altLang="zh-CN" sz="1100" dirty="0"/>
              <a:t>/</a:t>
            </a:r>
            <a:r>
              <a:rPr lang="zh-CN" altLang="fr-FR" sz="1100" dirty="0"/>
              <a:t>稳定性</a:t>
            </a:r>
            <a:endParaRPr lang="en-US" sz="1100" dirty="0"/>
          </a:p>
          <a:p>
            <a:pPr marL="628650" lvl="1" indent="-171450" algn="just">
              <a:spcAft>
                <a:spcPts val="100"/>
              </a:spcAft>
              <a:buFont typeface="Arial" panose="020B0604020202020204" pitchFamily="34" charset="0"/>
              <a:buChar char="•"/>
            </a:pPr>
            <a:r>
              <a:rPr lang="zh-CN" altLang="fr-FR" sz="1100" dirty="0"/>
              <a:t>泡尺寸分析</a:t>
            </a:r>
            <a:endParaRPr lang="en-US" sz="1100" dirty="0"/>
          </a:p>
          <a:p>
            <a:pPr algn="just">
              <a:spcAft>
                <a:spcPts val="200"/>
              </a:spcAft>
            </a:pPr>
            <a:r>
              <a:rPr lang="zh-CN" altLang="fr-FR" sz="1100" dirty="0"/>
              <a:t>泡沫形成期间</a:t>
            </a:r>
            <a:endParaRPr lang="en-US" sz="1100" dirty="0"/>
          </a:p>
          <a:p>
            <a:pPr marL="628650" lvl="1" indent="-171450" algn="just">
              <a:spcAft>
                <a:spcPts val="100"/>
              </a:spcAft>
              <a:buFont typeface="Arial" panose="020B0604020202020204" pitchFamily="34" charset="0"/>
              <a:buChar char="•"/>
            </a:pPr>
            <a:r>
              <a:rPr lang="zh-CN" altLang="fr-FR" sz="1100" dirty="0"/>
              <a:t>泡沫起泡能力</a:t>
            </a:r>
            <a:endParaRPr lang="en-US" sz="1100" dirty="0"/>
          </a:p>
          <a:p>
            <a:pPr marL="628650" lvl="1" indent="-171450" algn="just">
              <a:spcAft>
                <a:spcPts val="100"/>
              </a:spcAft>
              <a:buFont typeface="Arial" panose="020B0604020202020204" pitchFamily="34" charset="0"/>
              <a:buChar char="•"/>
            </a:pPr>
            <a:r>
              <a:rPr lang="en-US" sz="1100" dirty="0" err="1"/>
              <a:t>Bikerman</a:t>
            </a:r>
            <a:r>
              <a:rPr lang="zh-CN" altLang="fr-FR" sz="1100" dirty="0"/>
              <a:t>指数</a:t>
            </a:r>
            <a:endParaRPr lang="en-US" sz="1100" dirty="0"/>
          </a:p>
          <a:p>
            <a:pPr algn="just">
              <a:spcAft>
                <a:spcPts val="200"/>
              </a:spcAft>
            </a:pPr>
            <a:r>
              <a:rPr lang="zh-CN" altLang="fr-FR" sz="1100" dirty="0"/>
              <a:t>泡沫稳定期间</a:t>
            </a:r>
            <a:endParaRPr lang="en-US" sz="1100" dirty="0"/>
          </a:p>
          <a:p>
            <a:pPr marL="628650" lvl="1" indent="-171450" algn="just">
              <a:spcAft>
                <a:spcPts val="100"/>
              </a:spcAft>
              <a:buFont typeface="Arial" panose="020B0604020202020204" pitchFamily="34" charset="0"/>
              <a:buChar char="•"/>
            </a:pPr>
            <a:r>
              <a:rPr lang="zh-CN" altLang="fr-FR" sz="1100" dirty="0"/>
              <a:t>泡沫起泡能力</a:t>
            </a:r>
            <a:endParaRPr lang="fr-FR" altLang="zh-CN" sz="1100" dirty="0"/>
          </a:p>
          <a:p>
            <a:pPr marL="628650" lvl="1" indent="-171450" algn="just">
              <a:spcAft>
                <a:spcPts val="100"/>
              </a:spcAft>
              <a:buFont typeface="Arial" panose="020B0604020202020204" pitchFamily="34" charset="0"/>
              <a:buChar char="•"/>
            </a:pPr>
            <a:r>
              <a:rPr lang="en-US" sz="1100" dirty="0" err="1"/>
              <a:t>Bikerman</a:t>
            </a:r>
            <a:r>
              <a:rPr lang="zh-CN" altLang="fr-FR" sz="1100" dirty="0"/>
              <a:t>指数</a:t>
            </a:r>
            <a:endParaRPr lang="en-US" sz="1100" dirty="0"/>
          </a:p>
          <a:p>
            <a:pPr marL="628650" lvl="1" indent="-171450" algn="just">
              <a:spcAft>
                <a:spcPts val="100"/>
              </a:spcAft>
              <a:buFont typeface="Arial" panose="020B0604020202020204" pitchFamily="34" charset="0"/>
              <a:buChar char="•"/>
            </a:pPr>
            <a:r>
              <a:rPr lang="zh-CN" altLang="fr-FR" sz="1100" dirty="0"/>
              <a:t>泡沫膨胀系数</a:t>
            </a:r>
            <a:endParaRPr lang="en-US" sz="1100" dirty="0"/>
          </a:p>
          <a:p>
            <a:pPr marL="628650" lvl="1" indent="-171450" algn="just">
              <a:spcAft>
                <a:spcPts val="100"/>
              </a:spcAft>
              <a:buFont typeface="Arial" panose="020B0604020202020204" pitchFamily="34" charset="0"/>
              <a:buChar char="•"/>
            </a:pPr>
            <a:r>
              <a:rPr lang="zh-CN" altLang="fr-FR" sz="1100" dirty="0"/>
              <a:t>泡沫电导</a:t>
            </a:r>
            <a:endParaRPr lang="en-US" sz="1100" dirty="0"/>
          </a:p>
          <a:p>
            <a:pPr marL="628650" lvl="1" indent="-171450" algn="just">
              <a:spcAft>
                <a:spcPts val="100"/>
              </a:spcAft>
              <a:buFont typeface="Arial" panose="020B0604020202020204" pitchFamily="34" charset="0"/>
              <a:buChar char="•"/>
            </a:pPr>
            <a:r>
              <a:rPr lang="zh-CN" altLang="fr-FR" sz="1100" dirty="0"/>
              <a:t>最大泡沫密度</a:t>
            </a:r>
            <a:endParaRPr lang="en-US" sz="1100" dirty="0"/>
          </a:p>
          <a:p>
            <a:pPr marL="628650" lvl="1" indent="-171450" algn="just">
              <a:spcAft>
                <a:spcPts val="100"/>
              </a:spcAft>
              <a:buFont typeface="Arial" panose="020B0604020202020204" pitchFamily="34" charset="0"/>
              <a:buChar char="•"/>
            </a:pPr>
            <a:r>
              <a:rPr lang="zh-CN" altLang="fr-FR" sz="1100" dirty="0"/>
              <a:t>泡沫稳定指数</a:t>
            </a:r>
            <a:endParaRPr lang="en-US" sz="1100" dirty="0"/>
          </a:p>
          <a:p>
            <a:pPr algn="just">
              <a:spcAft>
                <a:spcPts val="200"/>
              </a:spcAft>
            </a:pPr>
            <a:endParaRPr lang="en-US" sz="1100" dirty="0"/>
          </a:p>
        </p:txBody>
      </p:sp>
      <p:sp>
        <p:nvSpPr>
          <p:cNvPr id="6" name="ZoneTexte 5">
            <a:extLst>
              <a:ext uri="{FF2B5EF4-FFF2-40B4-BE49-F238E27FC236}">
                <a16:creationId xmlns:a16="http://schemas.microsoft.com/office/drawing/2014/main" xmlns="" id="{210B3972-21B4-44A9-94CB-BB5E16914F94}"/>
              </a:ext>
            </a:extLst>
          </p:cNvPr>
          <p:cNvSpPr txBox="1"/>
          <p:nvPr/>
        </p:nvSpPr>
        <p:spPr>
          <a:xfrm>
            <a:off x="186479" y="587185"/>
            <a:ext cx="7190918" cy="400110"/>
          </a:xfrm>
          <a:prstGeom prst="rect">
            <a:avLst/>
          </a:prstGeom>
          <a:noFill/>
          <a:ln cap="rnd">
            <a:noFill/>
          </a:ln>
          <a:effectLst/>
        </p:spPr>
        <p:txBody>
          <a:bodyPr wrap="square" rtlCol="0" anchor="ctr">
            <a:spAutoFit/>
          </a:bodyPr>
          <a:lstStyle/>
          <a:p>
            <a:r>
              <a:rPr lang="zh-CN" altLang="fr-FR" sz="2000" b="1" dirty="0">
                <a:solidFill>
                  <a:schemeClr val="accent6">
                    <a:lumMod val="75000"/>
                  </a:schemeClr>
                </a:solidFill>
              </a:rPr>
              <a:t>关于泡沫</a:t>
            </a:r>
            <a:endParaRPr lang="fr-FR" sz="2000" dirty="0">
              <a:solidFill>
                <a:schemeClr val="accent6">
                  <a:lumMod val="75000"/>
                </a:schemeClr>
              </a:solidFill>
            </a:endParaRPr>
          </a:p>
        </p:txBody>
      </p:sp>
      <p:sp>
        <p:nvSpPr>
          <p:cNvPr id="9" name="ZoneTexte 8">
            <a:extLst>
              <a:ext uri="{FF2B5EF4-FFF2-40B4-BE49-F238E27FC236}">
                <a16:creationId xmlns:a16="http://schemas.microsoft.com/office/drawing/2014/main" xmlns="" id="{1440793B-E732-42CA-9B64-1EE223A72DFF}"/>
              </a:ext>
            </a:extLst>
          </p:cNvPr>
          <p:cNvSpPr txBox="1"/>
          <p:nvPr/>
        </p:nvSpPr>
        <p:spPr>
          <a:xfrm>
            <a:off x="290670" y="1271418"/>
            <a:ext cx="6976085" cy="651460"/>
          </a:xfrm>
          <a:prstGeom prst="rect">
            <a:avLst/>
          </a:prstGeom>
          <a:noFill/>
        </p:spPr>
        <p:txBody>
          <a:bodyPr wrap="square" rtlCol="0">
            <a:spAutoFit/>
          </a:bodyPr>
          <a:lstStyle/>
          <a:p>
            <a:pPr algn="just">
              <a:spcAft>
                <a:spcPts val="400"/>
              </a:spcAft>
            </a:pPr>
            <a:r>
              <a:rPr lang="zh-CN" altLang="fr-FR" sz="1100" dirty="0"/>
              <a:t>工业应用中使用和开发了大量的发泡技术。因此，泡沫分析仪经常用于评价研究、开发和质量控制中的泡沫。</a:t>
            </a:r>
            <a:endParaRPr lang="en-US" sz="1100" dirty="0"/>
          </a:p>
          <a:p>
            <a:pPr algn="just">
              <a:spcAft>
                <a:spcPts val="400"/>
              </a:spcAft>
            </a:pPr>
            <a:r>
              <a:rPr lang="zh-CN" altLang="fr-FR" sz="1100" dirty="0"/>
              <a:t>我司的</a:t>
            </a:r>
            <a:r>
              <a:rPr lang="en-US" sz="1100" b="1" dirty="0"/>
              <a:t>FOAMSCAN™ </a:t>
            </a:r>
            <a:r>
              <a:rPr lang="zh-CN" altLang="fr-FR" sz="1100" dirty="0"/>
              <a:t>系列仪器将帮助客户轻松、精确地表征泡沫特性，并且有效缩短研发泡沫产品的配方周期和节约开发成本。</a:t>
            </a:r>
            <a:endParaRPr lang="en-US" sz="1100" dirty="0"/>
          </a:p>
        </p:txBody>
      </p:sp>
      <p:sp>
        <p:nvSpPr>
          <p:cNvPr id="20" name="ZoneTexte 19">
            <a:extLst>
              <a:ext uri="{FF2B5EF4-FFF2-40B4-BE49-F238E27FC236}">
                <a16:creationId xmlns:a16="http://schemas.microsoft.com/office/drawing/2014/main" xmlns="" id="{47E216AF-1141-4C3F-B98A-A3255D8D9DD6}"/>
              </a:ext>
            </a:extLst>
          </p:cNvPr>
          <p:cNvSpPr txBox="1"/>
          <p:nvPr/>
        </p:nvSpPr>
        <p:spPr>
          <a:xfrm>
            <a:off x="290670" y="2122878"/>
            <a:ext cx="3082315" cy="3898503"/>
          </a:xfrm>
          <a:prstGeom prst="rect">
            <a:avLst/>
          </a:prstGeom>
          <a:noFill/>
        </p:spPr>
        <p:txBody>
          <a:bodyPr wrap="square" rtlCol="0">
            <a:spAutoFit/>
          </a:bodyPr>
          <a:lstStyle/>
          <a:p>
            <a:pPr algn="just"/>
            <a:r>
              <a:rPr lang="zh-CN" altLang="fr-FR" sz="1200" b="1" u="sng" dirty="0">
                <a:solidFill>
                  <a:srgbClr val="155E88"/>
                </a:solidFill>
              </a:rPr>
              <a:t>测试方法</a:t>
            </a:r>
            <a:endParaRPr lang="en-US" sz="1200" b="1" u="sng" dirty="0">
              <a:solidFill>
                <a:srgbClr val="155E88"/>
              </a:solidFill>
            </a:endParaRPr>
          </a:p>
          <a:p>
            <a:pPr algn="just"/>
            <a:endParaRPr lang="en-US" sz="500" dirty="0">
              <a:solidFill>
                <a:schemeClr val="tx1">
                  <a:lumMod val="65000"/>
                  <a:lumOff val="35000"/>
                </a:schemeClr>
              </a:solidFill>
            </a:endParaRPr>
          </a:p>
          <a:p>
            <a:pPr algn="just">
              <a:spcAft>
                <a:spcPts val="800"/>
              </a:spcAft>
            </a:pPr>
            <a:r>
              <a:rPr lang="zh-CN" altLang="fr-FR" sz="1100" dirty="0"/>
              <a:t>仪器可复制或模拟泡沫产生方式。</a:t>
            </a:r>
            <a:endParaRPr lang="en-US" sz="1100" dirty="0"/>
          </a:p>
          <a:p>
            <a:pPr marL="171450" indent="-171450" algn="just">
              <a:spcAft>
                <a:spcPts val="800"/>
              </a:spcAft>
              <a:buFont typeface="Arial" panose="020B0604020202020204" pitchFamily="34" charset="0"/>
              <a:buChar char="•"/>
            </a:pPr>
            <a:r>
              <a:rPr lang="zh-CN" altLang="fr-FR" sz="1100" dirty="0"/>
              <a:t>在真实实验条件下</a:t>
            </a:r>
            <a:r>
              <a:rPr lang="en-US" sz="1100" dirty="0"/>
              <a:t>:</a:t>
            </a:r>
          </a:p>
          <a:p>
            <a:pPr lvl="1" algn="just">
              <a:spcAft>
                <a:spcPts val="2400"/>
              </a:spcAft>
            </a:pPr>
            <a:r>
              <a:rPr lang="zh-CN" altLang="fr-FR" sz="1100" dirty="0"/>
              <a:t>气体通过中间介质被鼓入到液体里</a:t>
            </a:r>
            <a:endParaRPr lang="en-US" sz="1100" dirty="0"/>
          </a:p>
          <a:p>
            <a:pPr lvl="1" algn="just">
              <a:spcAft>
                <a:spcPts val="2400"/>
              </a:spcAft>
            </a:pPr>
            <a:r>
              <a:rPr lang="zh-CN" altLang="fr-FR" sz="1100" dirty="0"/>
              <a:t>机械搅拌法：混合器</a:t>
            </a:r>
            <a:r>
              <a:rPr lang="en-US" sz="1100" dirty="0"/>
              <a:t>..</a:t>
            </a:r>
          </a:p>
          <a:p>
            <a:pPr lvl="1" algn="just">
              <a:spcAft>
                <a:spcPts val="2400"/>
              </a:spcAft>
            </a:pPr>
            <a:r>
              <a:rPr lang="zh-CN" altLang="fr-FR" sz="1100" dirty="0"/>
              <a:t>液体重复循环</a:t>
            </a:r>
            <a:endParaRPr lang="en-US" sz="1100" dirty="0"/>
          </a:p>
          <a:p>
            <a:pPr lvl="1" algn="just">
              <a:spcAft>
                <a:spcPts val="2400"/>
              </a:spcAft>
            </a:pPr>
            <a:r>
              <a:rPr lang="zh-CN" altLang="fr-FR" sz="1100" dirty="0"/>
              <a:t>卸压法</a:t>
            </a:r>
            <a:r>
              <a:rPr lang="en-US" sz="1100" dirty="0"/>
              <a:t>: </a:t>
            </a:r>
            <a:r>
              <a:rPr lang="zh-CN" altLang="fr-FR" sz="1100" dirty="0"/>
              <a:t>油气行业，饮料行业</a:t>
            </a:r>
            <a:r>
              <a:rPr lang="en-US" sz="1100" dirty="0"/>
              <a:t>...</a:t>
            </a:r>
          </a:p>
          <a:p>
            <a:pPr algn="just">
              <a:spcAft>
                <a:spcPts val="200"/>
              </a:spcAft>
            </a:pPr>
            <a:r>
              <a:rPr lang="zh-CN" altLang="fr-FR" sz="1100" dirty="0"/>
              <a:t>我司泡沫仪还可以使用其他方式发泡，比如化学发泡反应，如橡胶</a:t>
            </a:r>
            <a:r>
              <a:rPr lang="en-US" sz="1100" dirty="0"/>
              <a:t>, </a:t>
            </a:r>
            <a:r>
              <a:rPr lang="zh-CN" altLang="fr-FR" sz="1100" dirty="0"/>
              <a:t>聚氨酯</a:t>
            </a:r>
            <a:r>
              <a:rPr lang="en-US" sz="1100" dirty="0"/>
              <a:t>… </a:t>
            </a:r>
            <a:r>
              <a:rPr lang="zh-CN" altLang="fr-FR" sz="1100" dirty="0"/>
              <a:t>或者</a:t>
            </a:r>
            <a:r>
              <a:rPr lang="en-US" sz="1100" dirty="0"/>
              <a:t> </a:t>
            </a:r>
            <a:r>
              <a:rPr lang="zh-CN" altLang="fr-FR" sz="1100" dirty="0"/>
              <a:t>生物发泡法</a:t>
            </a:r>
            <a:r>
              <a:rPr lang="en-US" sz="1100" dirty="0"/>
              <a:t>: </a:t>
            </a:r>
            <a:r>
              <a:rPr lang="zh-CN" altLang="fr-FR" sz="1100" dirty="0"/>
              <a:t>酵母、细菌</a:t>
            </a:r>
            <a:r>
              <a:rPr lang="en-US" sz="1100" dirty="0"/>
              <a:t>…</a:t>
            </a:r>
          </a:p>
          <a:p>
            <a:pPr algn="just">
              <a:spcAft>
                <a:spcPts val="200"/>
              </a:spcAft>
            </a:pPr>
            <a:r>
              <a:rPr lang="zh-CN" altLang="fr-FR" sz="1100" dirty="0"/>
              <a:t>测试还可在以下环境下执行：</a:t>
            </a:r>
            <a:endParaRPr lang="fr-FR" altLang="zh-CN" sz="1100" dirty="0"/>
          </a:p>
          <a:p>
            <a:pPr marL="171450" indent="-171450" algn="just">
              <a:spcAft>
                <a:spcPts val="200"/>
              </a:spcAft>
              <a:buFont typeface="Arial" panose="020B0604020202020204" pitchFamily="34" charset="0"/>
              <a:buChar char="•"/>
            </a:pPr>
            <a:r>
              <a:rPr lang="zh-CN" altLang="fr-FR" sz="1100" dirty="0"/>
              <a:t>最高实验温度达</a:t>
            </a:r>
            <a:r>
              <a:rPr lang="en-US" sz="1100" dirty="0"/>
              <a:t>200°C</a:t>
            </a:r>
          </a:p>
          <a:p>
            <a:pPr marL="171450" indent="-171450" algn="just">
              <a:spcAft>
                <a:spcPts val="200"/>
              </a:spcAft>
              <a:buFont typeface="Arial" panose="020B0604020202020204" pitchFamily="34" charset="0"/>
              <a:buChar char="•"/>
            </a:pPr>
            <a:r>
              <a:rPr lang="zh-CN" altLang="fr-FR" sz="1100" dirty="0"/>
              <a:t>最大压力达</a:t>
            </a:r>
            <a:r>
              <a:rPr lang="en-US" sz="1100" dirty="0"/>
              <a:t>100bars (1,450 psi)</a:t>
            </a:r>
          </a:p>
        </p:txBody>
      </p:sp>
      <p:sp>
        <p:nvSpPr>
          <p:cNvPr id="28" name="ZoneTexte 27">
            <a:extLst>
              <a:ext uri="{FF2B5EF4-FFF2-40B4-BE49-F238E27FC236}">
                <a16:creationId xmlns:a16="http://schemas.microsoft.com/office/drawing/2014/main" xmlns="" id="{A10AB5F4-115C-48FE-8A04-38FD9F0E3486}"/>
              </a:ext>
            </a:extLst>
          </p:cNvPr>
          <p:cNvSpPr txBox="1"/>
          <p:nvPr/>
        </p:nvSpPr>
        <p:spPr>
          <a:xfrm>
            <a:off x="348955" y="6299839"/>
            <a:ext cx="3575288" cy="1497846"/>
          </a:xfrm>
          <a:prstGeom prst="rect">
            <a:avLst/>
          </a:prstGeom>
          <a:noFill/>
          <a:ln>
            <a:noFill/>
          </a:ln>
        </p:spPr>
        <p:txBody>
          <a:bodyPr wrap="square" rtlCol="0">
            <a:spAutoFit/>
          </a:bodyPr>
          <a:lstStyle/>
          <a:p>
            <a:pPr algn="just"/>
            <a:r>
              <a:rPr lang="zh-CN" altLang="fr-FR" sz="1200" b="1" u="sng" dirty="0">
                <a:solidFill>
                  <a:schemeClr val="accent6">
                    <a:lumMod val="75000"/>
                  </a:schemeClr>
                </a:solidFill>
              </a:rPr>
              <a:t>先进的软件分析技术</a:t>
            </a:r>
            <a:endParaRPr lang="en-US" sz="1200" b="1" u="sng" dirty="0">
              <a:solidFill>
                <a:schemeClr val="accent6">
                  <a:lumMod val="75000"/>
                </a:schemeClr>
              </a:solidFill>
            </a:endParaRPr>
          </a:p>
          <a:p>
            <a:pPr algn="just"/>
            <a:endParaRPr lang="en-US" sz="500" b="1" dirty="0">
              <a:solidFill>
                <a:schemeClr val="accent5">
                  <a:lumMod val="50000"/>
                </a:schemeClr>
              </a:solidFill>
            </a:endParaRPr>
          </a:p>
          <a:p>
            <a:pPr marL="171450" indent="-171450" algn="just">
              <a:spcAft>
                <a:spcPts val="200"/>
              </a:spcAft>
              <a:buFont typeface="Arial" panose="020B0604020202020204" pitchFamily="34" charset="0"/>
              <a:buChar char="•"/>
            </a:pPr>
            <a:r>
              <a:rPr lang="zh-CN" altLang="fr-FR" sz="1100" dirty="0"/>
              <a:t>图像分析软件精确的测量泡沫体积。</a:t>
            </a:r>
            <a:endParaRPr lang="en-US" sz="1100" dirty="0"/>
          </a:p>
          <a:p>
            <a:pPr marL="171450" indent="-171450" algn="just">
              <a:spcAft>
                <a:spcPts val="200"/>
              </a:spcAft>
              <a:buFont typeface="Arial" panose="020B0604020202020204" pitchFamily="34" charset="0"/>
              <a:buChar char="•"/>
            </a:pPr>
            <a:r>
              <a:rPr lang="zh-CN" altLang="fr-FR" sz="1100" dirty="0"/>
              <a:t>泡沫含液量和液体体积通过电极实时跟踪测试。</a:t>
            </a:r>
            <a:endParaRPr lang="en-US" sz="1100" dirty="0"/>
          </a:p>
          <a:p>
            <a:pPr marL="171450" indent="-171450" algn="just">
              <a:spcAft>
                <a:spcPts val="200"/>
              </a:spcAft>
              <a:buFont typeface="Arial" panose="020B0604020202020204" pitchFamily="34" charset="0"/>
              <a:buChar char="•"/>
            </a:pPr>
            <a:r>
              <a:rPr lang="zh-CN" altLang="fr-FR" sz="1100" dirty="0"/>
              <a:t>泡尺寸分析软件分析统计泡的尺寸和分布。</a:t>
            </a:r>
            <a:endParaRPr lang="en-US" sz="1100" dirty="0"/>
          </a:p>
          <a:p>
            <a:pPr marL="171450" indent="-171450" algn="just">
              <a:spcAft>
                <a:spcPts val="200"/>
              </a:spcAft>
              <a:buFont typeface="Arial" panose="020B0604020202020204" pitchFamily="34" charset="0"/>
              <a:buChar char="•"/>
            </a:pPr>
            <a:r>
              <a:rPr lang="zh-CN" altLang="fr-FR" sz="1100" dirty="0"/>
              <a:t>软件控制以下测试参数：</a:t>
            </a:r>
            <a:endParaRPr lang="fr-FR" altLang="zh-CN" sz="1100" dirty="0"/>
          </a:p>
          <a:p>
            <a:pPr marL="628650" lvl="1" indent="-171450" algn="just">
              <a:spcAft>
                <a:spcPts val="200"/>
              </a:spcAft>
              <a:buFont typeface="Arial" panose="020B0604020202020204" pitchFamily="34" charset="0"/>
              <a:buChar char="•"/>
            </a:pPr>
            <a:r>
              <a:rPr lang="zh-CN" altLang="fr-FR" sz="1100" dirty="0"/>
              <a:t>气体流量 </a:t>
            </a:r>
            <a:r>
              <a:rPr lang="fr-FR" altLang="zh-CN" sz="1100" dirty="0"/>
              <a:t>/ </a:t>
            </a:r>
            <a:r>
              <a:rPr lang="zh-CN" altLang="fr-FR" sz="1100" dirty="0"/>
              <a:t>搅拌速度</a:t>
            </a:r>
            <a:endParaRPr lang="fr-FR" altLang="zh-CN" sz="1100" dirty="0"/>
          </a:p>
          <a:p>
            <a:pPr marL="628650" lvl="1" indent="-171450" algn="just">
              <a:spcAft>
                <a:spcPts val="200"/>
              </a:spcAft>
              <a:buFont typeface="Arial" panose="020B0604020202020204" pitchFamily="34" charset="0"/>
              <a:buChar char="•"/>
            </a:pPr>
            <a:r>
              <a:rPr lang="zh-CN" altLang="fr-FR" sz="1100" dirty="0"/>
              <a:t>温度</a:t>
            </a:r>
            <a:r>
              <a:rPr lang="fr-FR" altLang="zh-CN" sz="1100" dirty="0"/>
              <a:t>/ </a:t>
            </a:r>
            <a:r>
              <a:rPr lang="zh-CN" altLang="fr-FR" sz="1100" dirty="0"/>
              <a:t>压力</a:t>
            </a:r>
            <a:endParaRPr lang="en-US" sz="1100" dirty="0"/>
          </a:p>
        </p:txBody>
      </p:sp>
      <p:sp>
        <p:nvSpPr>
          <p:cNvPr id="27" name="ZoneTexte 26">
            <a:extLst>
              <a:ext uri="{FF2B5EF4-FFF2-40B4-BE49-F238E27FC236}">
                <a16:creationId xmlns:a16="http://schemas.microsoft.com/office/drawing/2014/main" xmlns="" id="{9A4DC399-C4C7-4DEB-82C6-93248AC65BCB}"/>
              </a:ext>
            </a:extLst>
          </p:cNvPr>
          <p:cNvSpPr txBox="1"/>
          <p:nvPr/>
        </p:nvSpPr>
        <p:spPr>
          <a:xfrm>
            <a:off x="348955" y="8180132"/>
            <a:ext cx="6976085" cy="1733808"/>
          </a:xfrm>
          <a:prstGeom prst="rect">
            <a:avLst/>
          </a:prstGeom>
          <a:noFill/>
          <a:ln>
            <a:solidFill>
              <a:schemeClr val="accent1"/>
            </a:solidFill>
          </a:ln>
        </p:spPr>
        <p:txBody>
          <a:bodyPr wrap="square" rtlCol="0">
            <a:spAutoFit/>
          </a:bodyPr>
          <a:lstStyle/>
          <a:p>
            <a:pPr algn="just"/>
            <a:r>
              <a:rPr lang="zh-CN" altLang="fr-FR" sz="1200" b="1" u="sng" dirty="0">
                <a:solidFill>
                  <a:schemeClr val="accent6">
                    <a:lumMod val="75000"/>
                  </a:schemeClr>
                </a:solidFill>
              </a:rPr>
              <a:t>应用实例</a:t>
            </a:r>
            <a:r>
              <a:rPr lang="en-US" sz="1200" b="1" u="sng" dirty="0">
                <a:solidFill>
                  <a:schemeClr val="accent6">
                    <a:lumMod val="75000"/>
                  </a:schemeClr>
                </a:solidFill>
              </a:rPr>
              <a:t>…</a:t>
            </a:r>
          </a:p>
          <a:p>
            <a:pPr algn="just"/>
            <a:endParaRPr lang="en-US" sz="1200" dirty="0">
              <a:solidFill>
                <a:schemeClr val="tx1">
                  <a:lumMod val="65000"/>
                  <a:lumOff val="35000"/>
                </a:schemeClr>
              </a:solidFill>
            </a:endParaRPr>
          </a:p>
          <a:p>
            <a:pPr marL="637200" lvl="2" indent="-180000" algn="just">
              <a:spcAft>
                <a:spcPts val="400"/>
              </a:spcAft>
              <a:buFont typeface="Arial" panose="020B0604020202020204" pitchFamily="34" charset="0"/>
              <a:buChar char="•"/>
            </a:pPr>
            <a:r>
              <a:rPr lang="zh-CN" altLang="fr-FR" sz="1100" b="1" dirty="0">
                <a:solidFill>
                  <a:schemeClr val="accent6">
                    <a:lumMod val="75000"/>
                  </a:schemeClr>
                </a:solidFill>
              </a:rPr>
              <a:t>燃料配方</a:t>
            </a:r>
            <a:r>
              <a:rPr lang="en-US" sz="1100" dirty="0">
                <a:solidFill>
                  <a:schemeClr val="tx1">
                    <a:lumMod val="65000"/>
                    <a:lumOff val="35000"/>
                  </a:schemeClr>
                </a:solidFill>
              </a:rPr>
              <a:t>: </a:t>
            </a:r>
            <a:r>
              <a:rPr lang="zh-CN" altLang="fr-FR" sz="1100" dirty="0"/>
              <a:t>燃料起泡能力，消泡剂测试。</a:t>
            </a:r>
            <a:endParaRPr lang="en-US" sz="1100" dirty="0"/>
          </a:p>
          <a:p>
            <a:pPr marL="637200" lvl="2" indent="-180000" algn="just">
              <a:spcAft>
                <a:spcPts val="400"/>
              </a:spcAft>
              <a:buFont typeface="Arial" panose="020B0604020202020204" pitchFamily="34" charset="0"/>
              <a:buChar char="•"/>
            </a:pPr>
            <a:r>
              <a:rPr lang="zh-CN" altLang="fr-FR" sz="1100" b="1" dirty="0">
                <a:solidFill>
                  <a:schemeClr val="accent6">
                    <a:lumMod val="75000"/>
                  </a:schemeClr>
                </a:solidFill>
              </a:rPr>
              <a:t>原油</a:t>
            </a:r>
            <a:r>
              <a:rPr lang="en-US" sz="1100" dirty="0">
                <a:solidFill>
                  <a:schemeClr val="tx1">
                    <a:lumMod val="65000"/>
                    <a:lumOff val="35000"/>
                  </a:schemeClr>
                </a:solidFill>
              </a:rPr>
              <a:t>: </a:t>
            </a:r>
            <a:r>
              <a:rPr lang="zh-CN" altLang="fr-FR" sz="1100" dirty="0"/>
              <a:t>鼓泡法和卸压法评价起泡能力，消泡剂测试。</a:t>
            </a:r>
            <a:endParaRPr lang="en-US" sz="1100" dirty="0">
              <a:solidFill>
                <a:schemeClr val="tx1">
                  <a:lumMod val="65000"/>
                  <a:lumOff val="35000"/>
                </a:schemeClr>
              </a:solidFill>
            </a:endParaRPr>
          </a:p>
          <a:p>
            <a:pPr marL="637200" lvl="2" indent="-180000" algn="just">
              <a:spcAft>
                <a:spcPts val="400"/>
              </a:spcAft>
              <a:buFont typeface="Arial" panose="020B0604020202020204" pitchFamily="34" charset="0"/>
              <a:buChar char="•"/>
            </a:pPr>
            <a:r>
              <a:rPr lang="zh-CN" altLang="fr-FR" sz="1100" b="1" dirty="0">
                <a:solidFill>
                  <a:schemeClr val="accent6">
                    <a:lumMod val="75000"/>
                  </a:schemeClr>
                </a:solidFill>
              </a:rPr>
              <a:t>化妆品</a:t>
            </a:r>
            <a:r>
              <a:rPr lang="en-US" sz="1100" dirty="0">
                <a:solidFill>
                  <a:schemeClr val="tx1">
                    <a:lumMod val="65000"/>
                    <a:lumOff val="35000"/>
                  </a:schemeClr>
                </a:solidFill>
              </a:rPr>
              <a:t>: </a:t>
            </a:r>
            <a:r>
              <a:rPr lang="zh-CN" altLang="fr-FR" sz="1100" dirty="0"/>
              <a:t>根据含液量和泡沫尺寸以及泡毛稳定性评价泡沫质地。</a:t>
            </a:r>
            <a:endParaRPr lang="en-US" sz="1100" dirty="0"/>
          </a:p>
          <a:p>
            <a:pPr marL="637200" lvl="2" indent="-180000" algn="just">
              <a:spcAft>
                <a:spcPts val="400"/>
              </a:spcAft>
              <a:buFont typeface="Arial" panose="020B0604020202020204" pitchFamily="34" charset="0"/>
              <a:buChar char="•"/>
            </a:pPr>
            <a:r>
              <a:rPr lang="zh-CN" altLang="fr-FR" sz="1100" b="1" dirty="0">
                <a:solidFill>
                  <a:schemeClr val="accent6">
                    <a:lumMod val="75000"/>
                  </a:schemeClr>
                </a:solidFill>
              </a:rPr>
              <a:t>苏打饮料，啤酒，香槟</a:t>
            </a:r>
            <a:r>
              <a:rPr lang="en-US" sz="1100" b="1" dirty="0">
                <a:solidFill>
                  <a:schemeClr val="accent6">
                    <a:lumMod val="75000"/>
                  </a:schemeClr>
                </a:solidFill>
              </a:rPr>
              <a:t>:</a:t>
            </a:r>
            <a:r>
              <a:rPr lang="en-US" sz="1100" dirty="0">
                <a:solidFill>
                  <a:schemeClr val="tx1">
                    <a:lumMod val="65000"/>
                    <a:lumOff val="35000"/>
                  </a:schemeClr>
                </a:solidFill>
              </a:rPr>
              <a:t> </a:t>
            </a:r>
            <a:r>
              <a:rPr lang="zh-CN" altLang="fr-FR" sz="1100" dirty="0"/>
              <a:t>卸压法产生泡沫控制研究。</a:t>
            </a:r>
            <a:endParaRPr lang="en-US" sz="1100" b="1" dirty="0"/>
          </a:p>
          <a:p>
            <a:pPr marL="637200" lvl="2" indent="-180000" algn="just">
              <a:spcAft>
                <a:spcPts val="400"/>
              </a:spcAft>
              <a:buFont typeface="Arial" panose="020B0604020202020204" pitchFamily="34" charset="0"/>
              <a:buChar char="•"/>
            </a:pPr>
            <a:r>
              <a:rPr lang="zh-CN" altLang="fr-FR" sz="1100" b="1" dirty="0">
                <a:solidFill>
                  <a:schemeClr val="accent6">
                    <a:lumMod val="75000"/>
                  </a:schemeClr>
                </a:solidFill>
              </a:rPr>
              <a:t>环境</a:t>
            </a:r>
            <a:r>
              <a:rPr lang="en-US" sz="1100" dirty="0">
                <a:solidFill>
                  <a:schemeClr val="tx1">
                    <a:lumMod val="65000"/>
                    <a:lumOff val="35000"/>
                  </a:schemeClr>
                </a:solidFill>
              </a:rPr>
              <a:t>: </a:t>
            </a:r>
            <a:r>
              <a:rPr lang="zh-CN" altLang="fr-FR" sz="1100" dirty="0"/>
              <a:t>从土壤中或去污染料中提取的材料的泡沫研究。</a:t>
            </a:r>
            <a:endParaRPr lang="en-US" sz="1100" dirty="0"/>
          </a:p>
          <a:p>
            <a:pPr marL="637200" lvl="2" indent="-180000" algn="just">
              <a:spcAft>
                <a:spcPts val="400"/>
              </a:spcAft>
              <a:buFont typeface="Arial" panose="020B0604020202020204" pitchFamily="34" charset="0"/>
              <a:buChar char="•"/>
            </a:pPr>
            <a:r>
              <a:rPr lang="zh-CN" altLang="fr-FR" sz="1100" b="1" dirty="0">
                <a:solidFill>
                  <a:schemeClr val="accent6">
                    <a:lumMod val="75000"/>
                  </a:schemeClr>
                </a:solidFill>
              </a:rPr>
              <a:t>化工</a:t>
            </a:r>
            <a:r>
              <a:rPr lang="en-US" sz="1100" dirty="0">
                <a:solidFill>
                  <a:schemeClr val="tx1">
                    <a:lumMod val="65000"/>
                    <a:lumOff val="35000"/>
                  </a:schemeClr>
                </a:solidFill>
              </a:rPr>
              <a:t>: </a:t>
            </a:r>
            <a:r>
              <a:rPr lang="zh-CN" altLang="fr-FR" sz="1100" dirty="0"/>
              <a:t>用于制造品，洗涤剂及固体泡沫（水泥）应用的消泡剂的研究。</a:t>
            </a:r>
            <a:endParaRPr lang="en-US" sz="1100" dirty="0"/>
          </a:p>
        </p:txBody>
      </p:sp>
      <p:cxnSp>
        <p:nvCxnSpPr>
          <p:cNvPr id="24" name="Connecteur droit 23">
            <a:extLst>
              <a:ext uri="{FF2B5EF4-FFF2-40B4-BE49-F238E27FC236}">
                <a16:creationId xmlns:a16="http://schemas.microsoft.com/office/drawing/2014/main" xmlns="" id="{ABC13EC6-9DF9-491F-A376-1C3B2CFEBAB7}"/>
              </a:ext>
            </a:extLst>
          </p:cNvPr>
          <p:cNvCxnSpPr>
            <a:cxnSpLocks/>
          </p:cNvCxnSpPr>
          <p:nvPr/>
        </p:nvCxnSpPr>
        <p:spPr>
          <a:xfrm>
            <a:off x="186478" y="1027218"/>
            <a:ext cx="7215070" cy="0"/>
          </a:xfrm>
          <a:prstGeom prst="line">
            <a:avLst/>
          </a:prstGeom>
          <a:ln w="15875">
            <a:solidFill>
              <a:srgbClr val="155E88"/>
            </a:solidFill>
          </a:ln>
        </p:spPr>
        <p:style>
          <a:lnRef idx="1">
            <a:schemeClr val="accent1"/>
          </a:lnRef>
          <a:fillRef idx="0">
            <a:schemeClr val="accent1"/>
          </a:fillRef>
          <a:effectRef idx="0">
            <a:schemeClr val="accent1"/>
          </a:effectRef>
          <a:fontRef idx="minor">
            <a:schemeClr val="tx1"/>
          </a:fontRef>
        </p:style>
      </p:cxnSp>
      <p:pic>
        <p:nvPicPr>
          <p:cNvPr id="18" name="Image 17">
            <a:extLst>
              <a:ext uri="{FF2B5EF4-FFF2-40B4-BE49-F238E27FC236}">
                <a16:creationId xmlns:a16="http://schemas.microsoft.com/office/drawing/2014/main" xmlns="" id="{ED4BC431-6079-4A69-8841-92BAC92663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411" y="2908029"/>
            <a:ext cx="362883" cy="414543"/>
          </a:xfrm>
          <a:prstGeom prst="rect">
            <a:avLst/>
          </a:prstGeom>
        </p:spPr>
      </p:pic>
      <p:pic>
        <p:nvPicPr>
          <p:cNvPr id="19" name="Image 18">
            <a:extLst>
              <a:ext uri="{FF2B5EF4-FFF2-40B4-BE49-F238E27FC236}">
                <a16:creationId xmlns:a16="http://schemas.microsoft.com/office/drawing/2014/main" xmlns="" id="{90E95033-616D-426D-8CF3-588DA8C1D9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413" y="3364154"/>
            <a:ext cx="363945" cy="360750"/>
          </a:xfrm>
          <a:prstGeom prst="rect">
            <a:avLst/>
          </a:prstGeom>
        </p:spPr>
      </p:pic>
      <p:pic>
        <p:nvPicPr>
          <p:cNvPr id="22" name="Image 21">
            <a:extLst>
              <a:ext uri="{FF2B5EF4-FFF2-40B4-BE49-F238E27FC236}">
                <a16:creationId xmlns:a16="http://schemas.microsoft.com/office/drawing/2014/main" xmlns="" id="{3EBC28D8-A53A-4792-ABC8-8DC2373C5E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413" y="3762411"/>
            <a:ext cx="375471" cy="456031"/>
          </a:xfrm>
          <a:prstGeom prst="rect">
            <a:avLst/>
          </a:prstGeom>
        </p:spPr>
      </p:pic>
      <p:pic>
        <p:nvPicPr>
          <p:cNvPr id="23" name="Image 22">
            <a:extLst>
              <a:ext uri="{FF2B5EF4-FFF2-40B4-BE49-F238E27FC236}">
                <a16:creationId xmlns:a16="http://schemas.microsoft.com/office/drawing/2014/main" xmlns="" id="{B1A7D26B-50E4-408A-9A4C-CDAD73B56C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139" y="4258155"/>
            <a:ext cx="375429" cy="386009"/>
          </a:xfrm>
          <a:prstGeom prst="rect">
            <a:avLst/>
          </a:prstGeom>
        </p:spPr>
      </p:pic>
      <p:pic>
        <p:nvPicPr>
          <p:cNvPr id="14" name="Image 13" descr="Une image contenant capture d’écran&#10;&#10;Description générée automatiquement">
            <a:extLst>
              <a:ext uri="{FF2B5EF4-FFF2-40B4-BE49-F238E27FC236}">
                <a16:creationId xmlns:a16="http://schemas.microsoft.com/office/drawing/2014/main" xmlns="" id="{BC7D2ED7-A6A0-4FFF-9CBB-A15CDFB7D477}"/>
              </a:ext>
            </a:extLst>
          </p:cNvPr>
          <p:cNvPicPr>
            <a:picLocks noChangeAspect="1"/>
          </p:cNvPicPr>
          <p:nvPr/>
        </p:nvPicPr>
        <p:blipFill rotWithShape="1">
          <a:blip r:embed="rId7">
            <a:extLst>
              <a:ext uri="{28A0092B-C50C-407E-A947-70E740481C1C}">
                <a14:useLocalDpi xmlns:a14="http://schemas.microsoft.com/office/drawing/2010/main" val="0"/>
              </a:ext>
            </a:extLst>
          </a:blip>
          <a:srcRect l="53268" t="37058" r="7652" b="17977"/>
          <a:stretch/>
        </p:blipFill>
        <p:spPr>
          <a:xfrm>
            <a:off x="4186691" y="5270192"/>
            <a:ext cx="2440460" cy="2567239"/>
          </a:xfrm>
          <a:prstGeom prst="rect">
            <a:avLst/>
          </a:prstGeom>
        </p:spPr>
      </p:pic>
    </p:spTree>
    <p:extLst>
      <p:ext uri="{BB962C8B-B14F-4D97-AF65-F5344CB8AC3E}">
        <p14:creationId xmlns:p14="http://schemas.microsoft.com/office/powerpoint/2010/main" val="1813287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盒子里有白色的冰箱&#10;&#10;描述已自动生成">
            <a:extLst>
              <a:ext uri="{FF2B5EF4-FFF2-40B4-BE49-F238E27FC236}">
                <a16:creationId xmlns:a16="http://schemas.microsoft.com/office/drawing/2014/main" xmlns="" id="{B48C6DAB-F2CF-4CB3-BA3D-66E21154C8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1535" y="1225940"/>
            <a:ext cx="2717316" cy="2662017"/>
          </a:xfrm>
          <a:prstGeom prst="rect">
            <a:avLst/>
          </a:prstGeom>
        </p:spPr>
      </p:pic>
      <p:graphicFrame>
        <p:nvGraphicFramePr>
          <p:cNvPr id="27" name="Tableau 26">
            <a:extLst>
              <a:ext uri="{FF2B5EF4-FFF2-40B4-BE49-F238E27FC236}">
                <a16:creationId xmlns:a16="http://schemas.microsoft.com/office/drawing/2014/main" xmlns="" id="{0030C54E-6CF2-4F51-A184-9BC04352D2AD}"/>
              </a:ext>
            </a:extLst>
          </p:cNvPr>
          <p:cNvGraphicFramePr>
            <a:graphicFrameLocks noGrp="1"/>
          </p:cNvGraphicFramePr>
          <p:nvPr>
            <p:extLst>
              <p:ext uri="{D42A27DB-BD31-4B8C-83A1-F6EECF244321}">
                <p14:modId xmlns:p14="http://schemas.microsoft.com/office/powerpoint/2010/main" val="1844638957"/>
              </p:ext>
            </p:extLst>
          </p:nvPr>
        </p:nvGraphicFramePr>
        <p:xfrm>
          <a:off x="3874360" y="5136291"/>
          <a:ext cx="3239159" cy="1593903"/>
        </p:xfrm>
        <a:graphic>
          <a:graphicData uri="http://schemas.openxmlformats.org/drawingml/2006/table">
            <a:tbl>
              <a:tblPr firstRow="1" bandRow="1">
                <a:effectLst/>
                <a:tableStyleId>{5940675A-B579-460E-94D1-54222C63F5DA}</a:tableStyleId>
              </a:tblPr>
              <a:tblGrid>
                <a:gridCol w="1471699">
                  <a:extLst>
                    <a:ext uri="{9D8B030D-6E8A-4147-A177-3AD203B41FA5}">
                      <a16:colId xmlns:a16="http://schemas.microsoft.com/office/drawing/2014/main" xmlns="" val="3873192432"/>
                    </a:ext>
                  </a:extLst>
                </a:gridCol>
                <a:gridCol w="1767460">
                  <a:extLst>
                    <a:ext uri="{9D8B030D-6E8A-4147-A177-3AD203B41FA5}">
                      <a16:colId xmlns:a16="http://schemas.microsoft.com/office/drawing/2014/main" xmlns="" val="873289453"/>
                    </a:ext>
                  </a:extLst>
                </a:gridCol>
              </a:tblGrid>
              <a:tr h="277193">
                <a:tc>
                  <a:txBody>
                    <a:bodyPr/>
                    <a:lstStyle/>
                    <a:p>
                      <a:pPr algn="ctr"/>
                      <a:r>
                        <a:rPr lang="zh-CN" altLang="fr-FR" sz="1100" b="1" dirty="0">
                          <a:solidFill>
                            <a:schemeClr val="tx1"/>
                          </a:solidFill>
                        </a:rPr>
                        <a:t>直接测量获取的数据</a:t>
                      </a:r>
                      <a:endParaRPr lang="en-US" sz="1100" b="1"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fr-FR" sz="1100" b="1" dirty="0">
                          <a:solidFill>
                            <a:schemeClr val="tx1"/>
                          </a:solidFill>
                        </a:rPr>
                        <a:t>通过数据计算获取的数据</a:t>
                      </a:r>
                      <a:endParaRPr lang="en-US" sz="1100" b="1"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94660152"/>
                  </a:ext>
                </a:extLst>
              </a:tr>
              <a:tr h="1316710">
                <a:tc>
                  <a:txBody>
                    <a:bodyPr/>
                    <a:lstStyle/>
                    <a:p>
                      <a:pPr marL="285750" indent="-285750">
                        <a:buFont typeface="Wingdings" panose="05000000000000000000" pitchFamily="2" charset="2"/>
                        <a:buChar char="§"/>
                      </a:pPr>
                      <a:r>
                        <a:rPr lang="zh-CN" altLang="fr-FR" sz="1100" dirty="0">
                          <a:solidFill>
                            <a:schemeClr val="tx1"/>
                          </a:solidFill>
                        </a:rPr>
                        <a:t>泡沫体积</a:t>
                      </a:r>
                      <a:endParaRPr lang="en-US" sz="1100" dirty="0">
                        <a:solidFill>
                          <a:schemeClr val="tx1"/>
                        </a:solidFill>
                      </a:endParaRPr>
                    </a:p>
                    <a:p>
                      <a:pPr marL="285750" indent="-285750">
                        <a:buFont typeface="Wingdings" panose="05000000000000000000" pitchFamily="2" charset="2"/>
                        <a:buChar char="§"/>
                      </a:pPr>
                      <a:r>
                        <a:rPr lang="zh-CN" altLang="fr-FR" sz="1100" dirty="0">
                          <a:solidFill>
                            <a:schemeClr val="tx1"/>
                          </a:solidFill>
                        </a:rPr>
                        <a:t>液体体积</a:t>
                      </a:r>
                      <a:endParaRPr lang="en-US" sz="1100" dirty="0">
                        <a:solidFill>
                          <a:schemeClr val="tx1"/>
                        </a:solidFill>
                      </a:endParaRPr>
                    </a:p>
                    <a:p>
                      <a:pPr marL="285750" indent="-285750">
                        <a:buFont typeface="Wingdings" panose="05000000000000000000" pitchFamily="2" charset="2"/>
                        <a:buChar char="§"/>
                      </a:pPr>
                      <a:r>
                        <a:rPr lang="zh-CN" altLang="fr-FR" sz="1100" dirty="0">
                          <a:solidFill>
                            <a:schemeClr val="tx1"/>
                          </a:solidFill>
                        </a:rPr>
                        <a:t>泡沫含水量</a:t>
                      </a:r>
                      <a:endParaRPr lang="en-US" sz="1100" dirty="0">
                        <a:solidFill>
                          <a:schemeClr val="tx1"/>
                        </a:solidFill>
                      </a:endParaRPr>
                    </a:p>
                    <a:p>
                      <a:pPr marL="285750" indent="-285750">
                        <a:buFont typeface="Wingdings" panose="05000000000000000000" pitchFamily="2" charset="2"/>
                        <a:buChar char="§"/>
                      </a:pPr>
                      <a:r>
                        <a:rPr lang="zh-CN" altLang="fr-FR" sz="1100" dirty="0">
                          <a:solidFill>
                            <a:schemeClr val="tx1"/>
                          </a:solidFill>
                        </a:rPr>
                        <a:t>气体流量</a:t>
                      </a:r>
                      <a:endParaRPr lang="en-US" sz="1100" dirty="0">
                        <a:solidFill>
                          <a:schemeClr val="tx1"/>
                        </a:solidFill>
                      </a:endParaRPr>
                    </a:p>
                    <a:p>
                      <a:pPr marL="285750" indent="-285750">
                        <a:buFont typeface="Wingdings" panose="05000000000000000000" pitchFamily="2" charset="2"/>
                        <a:buChar char="§"/>
                      </a:pPr>
                      <a:r>
                        <a:rPr lang="zh-CN" altLang="fr-FR" sz="1100" dirty="0">
                          <a:solidFill>
                            <a:schemeClr val="tx1"/>
                          </a:solidFill>
                        </a:rPr>
                        <a:t>温度</a:t>
                      </a:r>
                      <a:endParaRPr lang="en-US" sz="1100" dirty="0">
                        <a:solidFill>
                          <a:schemeClr val="tx1"/>
                        </a:solidFill>
                      </a:endParaRPr>
                    </a:p>
                    <a:p>
                      <a:pPr marL="285750" indent="-285750">
                        <a:buFont typeface="Wingdings" panose="05000000000000000000" pitchFamily="2" charset="2"/>
                        <a:buChar char="§"/>
                      </a:pPr>
                      <a:r>
                        <a:rPr lang="zh-CN" altLang="fr-FR" sz="1100" dirty="0">
                          <a:solidFill>
                            <a:schemeClr val="tx1"/>
                          </a:solidFill>
                        </a:rPr>
                        <a:t>泡沫电导</a:t>
                      </a:r>
                      <a:r>
                        <a:rPr lang="zh-CN" altLang="en-US" sz="1100" dirty="0">
                          <a:solidFill>
                            <a:schemeClr val="tx1"/>
                          </a:solidFill>
                        </a:rPr>
                        <a:t>率</a:t>
                      </a:r>
                      <a:endParaRPr lang="en-US" sz="1100" dirty="0">
                        <a:solidFill>
                          <a:schemeClr val="tx1"/>
                        </a:solidFill>
                      </a:endParaRPr>
                    </a:p>
                    <a:p>
                      <a:pPr marL="0" indent="0">
                        <a:buFont typeface="Wingdings" panose="05000000000000000000" pitchFamily="2" charset="2"/>
                        <a:buNone/>
                      </a:pPr>
                      <a:endParaRPr lang="en-US" sz="110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285750" indent="-285750">
                        <a:buFont typeface="Wingdings" panose="05000000000000000000" pitchFamily="2" charset="2"/>
                        <a:buChar char="ü"/>
                      </a:pPr>
                      <a:r>
                        <a:rPr lang="zh-CN" altLang="fr-FR" sz="1100" dirty="0">
                          <a:solidFill>
                            <a:schemeClr val="tx1"/>
                          </a:solidFill>
                        </a:rPr>
                        <a:t>气体体积</a:t>
                      </a:r>
                      <a:endParaRPr lang="en-US" sz="1100" dirty="0">
                        <a:solidFill>
                          <a:schemeClr val="tx1"/>
                        </a:solidFill>
                      </a:endParaRPr>
                    </a:p>
                    <a:p>
                      <a:pPr marL="285750" indent="-285750">
                        <a:buFont typeface="Wingdings" panose="05000000000000000000" pitchFamily="2" charset="2"/>
                        <a:buChar char="ü"/>
                      </a:pPr>
                      <a:r>
                        <a:rPr lang="zh-CN" altLang="fr-FR" sz="1100" dirty="0">
                          <a:solidFill>
                            <a:schemeClr val="tx1"/>
                          </a:solidFill>
                        </a:rPr>
                        <a:t>起泡能力</a:t>
                      </a:r>
                      <a:endParaRPr lang="en-US" sz="1100" dirty="0">
                        <a:solidFill>
                          <a:schemeClr val="tx1"/>
                        </a:solidFill>
                      </a:endParaRPr>
                    </a:p>
                    <a:p>
                      <a:pPr marL="285750" indent="-285750">
                        <a:buFont typeface="Wingdings" panose="05000000000000000000" pitchFamily="2" charset="2"/>
                        <a:buChar char="ü"/>
                      </a:pPr>
                      <a:r>
                        <a:rPr lang="zh-CN" altLang="fr-FR" sz="1100" dirty="0">
                          <a:solidFill>
                            <a:schemeClr val="tx1"/>
                          </a:solidFill>
                        </a:rPr>
                        <a:t>泡沫稳定性</a:t>
                      </a:r>
                      <a:endParaRPr lang="en-US" sz="1100" dirty="0">
                        <a:solidFill>
                          <a:schemeClr val="tx1"/>
                        </a:solidFill>
                      </a:endParaRPr>
                    </a:p>
                    <a:p>
                      <a:pPr marL="285750" indent="-285750">
                        <a:buFont typeface="Wingdings" panose="05000000000000000000" pitchFamily="2" charset="2"/>
                        <a:buChar char="ü"/>
                      </a:pPr>
                      <a:r>
                        <a:rPr lang="zh-CN" altLang="fr-FR" sz="1100" dirty="0">
                          <a:solidFill>
                            <a:schemeClr val="tx1"/>
                          </a:solidFill>
                        </a:rPr>
                        <a:t>泡沫中液体稳定性</a:t>
                      </a:r>
                      <a:endParaRPr lang="en-US" sz="1100" dirty="0">
                        <a:solidFill>
                          <a:schemeClr val="tx1"/>
                        </a:solidFill>
                      </a:endParaRPr>
                    </a:p>
                    <a:p>
                      <a:pPr marL="285750" indent="-285750">
                        <a:buFont typeface="Wingdings" panose="05000000000000000000" pitchFamily="2" charset="2"/>
                        <a:buChar char="ü"/>
                      </a:pPr>
                      <a:r>
                        <a:rPr lang="zh-CN" altLang="fr-FR" sz="1100" dirty="0">
                          <a:solidFill>
                            <a:schemeClr val="tx1"/>
                          </a:solidFill>
                        </a:rPr>
                        <a:t>泡沫密度</a:t>
                      </a:r>
                      <a:endParaRPr lang="en-US" sz="1100" dirty="0">
                        <a:solidFill>
                          <a:schemeClr val="tx1"/>
                        </a:solidFill>
                      </a:endParaRPr>
                    </a:p>
                    <a:p>
                      <a:pPr marL="285750" indent="-285750">
                        <a:buFont typeface="Wingdings" panose="05000000000000000000" pitchFamily="2" charset="2"/>
                        <a:buChar char="ü"/>
                      </a:pPr>
                      <a:r>
                        <a:rPr lang="en-US" sz="1100" dirty="0" err="1">
                          <a:solidFill>
                            <a:schemeClr val="tx1"/>
                          </a:solidFill>
                        </a:rPr>
                        <a:t>Bikerman</a:t>
                      </a:r>
                      <a:r>
                        <a:rPr lang="en-US" sz="1100" dirty="0">
                          <a:solidFill>
                            <a:schemeClr val="tx1"/>
                          </a:solidFill>
                        </a:rPr>
                        <a:t> </a:t>
                      </a:r>
                      <a:r>
                        <a:rPr lang="zh-CN" altLang="fr-FR" sz="1100" dirty="0">
                          <a:solidFill>
                            <a:schemeClr val="tx1"/>
                          </a:solidFill>
                        </a:rPr>
                        <a:t>指数</a:t>
                      </a:r>
                      <a:endParaRPr lang="en-US" sz="110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3414933187"/>
                  </a:ext>
                </a:extLst>
              </a:tr>
            </a:tbl>
          </a:graphicData>
        </a:graphic>
      </p:graphicFrame>
      <p:graphicFrame>
        <p:nvGraphicFramePr>
          <p:cNvPr id="34" name="Tableau 33">
            <a:extLst>
              <a:ext uri="{FF2B5EF4-FFF2-40B4-BE49-F238E27FC236}">
                <a16:creationId xmlns:a16="http://schemas.microsoft.com/office/drawing/2014/main" xmlns="" id="{581AFACD-84AF-4656-94BA-F03EDDDA564C}"/>
              </a:ext>
            </a:extLst>
          </p:cNvPr>
          <p:cNvGraphicFramePr>
            <a:graphicFrameLocks noGrp="1"/>
          </p:cNvGraphicFramePr>
          <p:nvPr>
            <p:extLst>
              <p:ext uri="{D42A27DB-BD31-4B8C-83A1-F6EECF244321}">
                <p14:modId xmlns:p14="http://schemas.microsoft.com/office/powerpoint/2010/main" val="1630333760"/>
              </p:ext>
            </p:extLst>
          </p:nvPr>
        </p:nvGraphicFramePr>
        <p:xfrm>
          <a:off x="351225" y="8376985"/>
          <a:ext cx="6762294" cy="1296000"/>
        </p:xfrm>
        <a:graphic>
          <a:graphicData uri="http://schemas.openxmlformats.org/drawingml/2006/table">
            <a:tbl>
              <a:tblPr firstRow="1" bandRow="1">
                <a:effectLst/>
                <a:tableStyleId>{5940675A-B579-460E-94D1-54222C63F5DA}</a:tableStyleId>
              </a:tblPr>
              <a:tblGrid>
                <a:gridCol w="1479955">
                  <a:extLst>
                    <a:ext uri="{9D8B030D-6E8A-4147-A177-3AD203B41FA5}">
                      <a16:colId xmlns:a16="http://schemas.microsoft.com/office/drawing/2014/main" xmlns="" val="3873192432"/>
                    </a:ext>
                  </a:extLst>
                </a:gridCol>
                <a:gridCol w="5282339">
                  <a:extLst>
                    <a:ext uri="{9D8B030D-6E8A-4147-A177-3AD203B41FA5}">
                      <a16:colId xmlns:a16="http://schemas.microsoft.com/office/drawing/2014/main" xmlns="" val="873289453"/>
                    </a:ext>
                  </a:extLst>
                </a:gridCol>
              </a:tblGrid>
              <a:tr h="259200">
                <a:tc gridSpan="2">
                  <a:txBody>
                    <a:bodyPr/>
                    <a:lstStyle/>
                    <a:p>
                      <a:pPr algn="l"/>
                      <a:r>
                        <a:rPr lang="zh-CN" altLang="fr-FR" sz="1100" b="1" dirty="0">
                          <a:solidFill>
                            <a:schemeClr val="tx1"/>
                          </a:solidFill>
                        </a:rPr>
                        <a:t>技术规格</a:t>
                      </a:r>
                      <a:endParaRPr lang="en-US" sz="1100" b="1"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dirty="0">
                        <a:solidFill>
                          <a:schemeClr val="tx1">
                            <a:lumMod val="65000"/>
                            <a:lumOff val="35000"/>
                          </a:schemeClr>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94660152"/>
                  </a:ext>
                </a:extLst>
              </a:tr>
              <a:tr h="259200">
                <a:tc>
                  <a:txBody>
                    <a:bodyPr/>
                    <a:lstStyle/>
                    <a:p>
                      <a:pPr marL="0" indent="0">
                        <a:buFont typeface="Wingdings" panose="05000000000000000000" pitchFamily="2" charset="2"/>
                        <a:buNone/>
                      </a:pPr>
                      <a:r>
                        <a:rPr lang="zh-CN" altLang="fr-FR" sz="1100" b="0" dirty="0">
                          <a:solidFill>
                            <a:schemeClr val="tx1"/>
                          </a:solidFill>
                        </a:rPr>
                        <a:t>气体流量</a:t>
                      </a:r>
                      <a:endParaRPr lang="en-US" sz="1100" b="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sv-SE" sz="1100" b="0" dirty="0">
                          <a:solidFill>
                            <a:schemeClr val="tx1"/>
                          </a:solidFill>
                        </a:rPr>
                        <a:t>100 ml/min; 500 ml/min ; 1000 ml/min ; 5000 ml/min </a:t>
                      </a:r>
                      <a:r>
                        <a:rPr lang="zh-CN" altLang="fr-FR" sz="1100" b="0" dirty="0">
                          <a:solidFill>
                            <a:schemeClr val="tx1"/>
                          </a:solidFill>
                        </a:rPr>
                        <a:t>（可根据应用选择不同量程流量）</a:t>
                      </a:r>
                      <a:endParaRPr lang="en-US" sz="1100" b="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14933187"/>
                  </a:ext>
                </a:extLst>
              </a:tr>
              <a:tr h="259200">
                <a:tc>
                  <a:txBody>
                    <a:bodyPr/>
                    <a:lstStyle/>
                    <a:p>
                      <a:r>
                        <a:rPr lang="zh-CN" altLang="fr-FR" sz="1100" b="0" dirty="0">
                          <a:solidFill>
                            <a:schemeClr val="tx1"/>
                          </a:solidFill>
                        </a:rPr>
                        <a:t>液体体积</a:t>
                      </a:r>
                      <a:r>
                        <a:rPr lang="fr-FR" sz="1100" b="0" dirty="0">
                          <a:solidFill>
                            <a:schemeClr val="tx1"/>
                          </a:solidFill>
                        </a:rPr>
                        <a:t> </a:t>
                      </a:r>
                      <a:endParaRPr lang="en-US" sz="1100" b="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fr-FR" sz="1100" b="0" dirty="0">
                          <a:solidFill>
                            <a:schemeClr val="tx1"/>
                          </a:solidFill>
                        </a:rPr>
                        <a:t>30-80 ml</a:t>
                      </a:r>
                      <a:endParaRPr lang="en-US" sz="1100" b="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373795041"/>
                  </a:ext>
                </a:extLst>
              </a:tr>
              <a:tr h="259200">
                <a:tc>
                  <a:txBody>
                    <a:bodyPr/>
                    <a:lstStyle/>
                    <a:p>
                      <a:r>
                        <a:rPr lang="zh-CN" altLang="fr-FR" sz="1100" b="0" dirty="0">
                          <a:solidFill>
                            <a:schemeClr val="tx1"/>
                          </a:solidFill>
                        </a:rPr>
                        <a:t>气体类型</a:t>
                      </a:r>
                      <a:endParaRPr lang="en-US" sz="1100" b="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zh-CN" altLang="fr-FR" sz="1100" b="0" dirty="0">
                          <a:solidFill>
                            <a:schemeClr val="tx1"/>
                          </a:solidFill>
                        </a:rPr>
                        <a:t>空气、氮气、氧气，二氧化碳等</a:t>
                      </a:r>
                      <a:endParaRPr lang="en-US" sz="1100" b="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54163459"/>
                  </a:ext>
                </a:extLst>
              </a:tr>
              <a:tr h="259200">
                <a:tc>
                  <a:txBody>
                    <a:bodyPr/>
                    <a:lstStyle/>
                    <a:p>
                      <a:r>
                        <a:rPr lang="zh-CN" altLang="fr-FR" sz="1100" b="0" dirty="0">
                          <a:solidFill>
                            <a:schemeClr val="tx1"/>
                          </a:solidFill>
                        </a:rPr>
                        <a:t>选项</a:t>
                      </a:r>
                      <a:endParaRPr lang="en-US" sz="1100" b="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zh-CN" altLang="fr-FR" sz="1100" b="0" dirty="0">
                          <a:solidFill>
                            <a:schemeClr val="tx1"/>
                          </a:solidFill>
                        </a:rPr>
                        <a:t>自动清洗、泡</a:t>
                      </a:r>
                      <a:r>
                        <a:rPr lang="zh-CN" altLang="en-US" sz="1100" b="0" dirty="0">
                          <a:solidFill>
                            <a:schemeClr val="tx1"/>
                          </a:solidFill>
                        </a:rPr>
                        <a:t>沫</a:t>
                      </a:r>
                      <a:r>
                        <a:rPr lang="zh-CN" altLang="fr-FR" sz="1100" b="0" dirty="0">
                          <a:solidFill>
                            <a:schemeClr val="tx1"/>
                          </a:solidFill>
                        </a:rPr>
                        <a:t>尺寸分析</a:t>
                      </a:r>
                      <a:r>
                        <a:rPr lang="en-US" sz="1100" b="0" dirty="0">
                          <a:solidFill>
                            <a:schemeClr val="tx1"/>
                          </a:solidFill>
                        </a:rPr>
                        <a:t> (CSA)</a:t>
                      </a:r>
                      <a:r>
                        <a:rPr lang="zh-CN" altLang="fr-FR" sz="1100" b="0" dirty="0">
                          <a:solidFill>
                            <a:schemeClr val="tx1"/>
                          </a:solidFill>
                        </a:rPr>
                        <a:t>、搅拌选项和自动进样选项等</a:t>
                      </a:r>
                      <a:endParaRPr lang="en-US" sz="1100" b="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178028187"/>
                  </a:ext>
                </a:extLst>
              </a:tr>
            </a:tbl>
          </a:graphicData>
        </a:graphic>
      </p:graphicFrame>
      <p:sp>
        <p:nvSpPr>
          <p:cNvPr id="9" name="ZoneTexte 8">
            <a:extLst>
              <a:ext uri="{FF2B5EF4-FFF2-40B4-BE49-F238E27FC236}">
                <a16:creationId xmlns:a16="http://schemas.microsoft.com/office/drawing/2014/main" xmlns="" id="{8563F289-DB51-44D1-BF4B-79711CB01D68}"/>
              </a:ext>
            </a:extLst>
          </p:cNvPr>
          <p:cNvSpPr txBox="1"/>
          <p:nvPr/>
        </p:nvSpPr>
        <p:spPr>
          <a:xfrm>
            <a:off x="186478" y="627843"/>
            <a:ext cx="7166495" cy="784830"/>
          </a:xfrm>
          <a:prstGeom prst="rect">
            <a:avLst/>
          </a:prstGeom>
          <a:noFill/>
          <a:effectLst/>
        </p:spPr>
        <p:txBody>
          <a:bodyPr wrap="square" rtlCol="0" anchor="ctr">
            <a:spAutoFit/>
          </a:bodyPr>
          <a:lstStyle/>
          <a:p>
            <a:pPr>
              <a:spcAft>
                <a:spcPts val="600"/>
              </a:spcAft>
            </a:pPr>
            <a:r>
              <a:rPr lang="en-US" sz="2000" b="1" dirty="0">
                <a:solidFill>
                  <a:schemeClr val="accent6">
                    <a:lumMod val="75000"/>
                  </a:schemeClr>
                </a:solidFill>
              </a:rPr>
              <a:t>FOAMSCAN™</a:t>
            </a:r>
          </a:p>
          <a:p>
            <a:pPr>
              <a:spcAft>
                <a:spcPts val="600"/>
              </a:spcAft>
            </a:pPr>
            <a:r>
              <a:rPr lang="en-US" sz="2000" i="1" dirty="0">
                <a:solidFill>
                  <a:schemeClr val="accent6">
                    <a:lumMod val="75000"/>
                  </a:schemeClr>
                </a:solidFill>
              </a:rPr>
              <a:t>	</a:t>
            </a:r>
            <a:r>
              <a:rPr lang="zh-CN" altLang="fr-FR" sz="2000" i="1" dirty="0">
                <a:solidFill>
                  <a:schemeClr val="accent6">
                    <a:lumMod val="75000"/>
                  </a:schemeClr>
                </a:solidFill>
              </a:rPr>
              <a:t>鼓气法</a:t>
            </a:r>
            <a:endParaRPr lang="fr-FR" sz="2000" i="1" dirty="0">
              <a:solidFill>
                <a:schemeClr val="accent6">
                  <a:lumMod val="75000"/>
                </a:schemeClr>
              </a:solidFill>
            </a:endParaRPr>
          </a:p>
        </p:txBody>
      </p:sp>
      <p:sp>
        <p:nvSpPr>
          <p:cNvPr id="14" name="ZoneTexte 13">
            <a:extLst>
              <a:ext uri="{FF2B5EF4-FFF2-40B4-BE49-F238E27FC236}">
                <a16:creationId xmlns:a16="http://schemas.microsoft.com/office/drawing/2014/main" xmlns="" id="{5ACFE4EF-D822-4377-9115-37E2C0331BBA}"/>
              </a:ext>
            </a:extLst>
          </p:cNvPr>
          <p:cNvSpPr txBox="1"/>
          <p:nvPr/>
        </p:nvSpPr>
        <p:spPr>
          <a:xfrm>
            <a:off x="351225" y="7246168"/>
            <a:ext cx="6762294" cy="846386"/>
          </a:xfrm>
          <a:prstGeom prst="rect">
            <a:avLst/>
          </a:prstGeom>
          <a:noFill/>
          <a:ln>
            <a:solidFill>
              <a:schemeClr val="tx1">
                <a:lumMod val="50000"/>
                <a:lumOff val="50000"/>
              </a:schemeClr>
            </a:solidFill>
          </a:ln>
        </p:spPr>
        <p:txBody>
          <a:bodyPr wrap="square" rtlCol="0">
            <a:spAutoFit/>
          </a:bodyPr>
          <a:lstStyle/>
          <a:p>
            <a:pPr algn="just"/>
            <a:r>
              <a:rPr lang="zh-CN" altLang="fr-FR" sz="1200" b="1" dirty="0">
                <a:solidFill>
                  <a:schemeClr val="accent6">
                    <a:lumMod val="75000"/>
                  </a:schemeClr>
                </a:solidFill>
              </a:rPr>
              <a:t>应用</a:t>
            </a:r>
            <a:endParaRPr lang="en-US" sz="1200" b="1" dirty="0">
              <a:solidFill>
                <a:schemeClr val="accent6">
                  <a:lumMod val="75000"/>
                </a:schemeClr>
              </a:solidFill>
            </a:endParaRPr>
          </a:p>
          <a:p>
            <a:pPr algn="just"/>
            <a:endParaRPr lang="en-US" sz="400" dirty="0">
              <a:solidFill>
                <a:schemeClr val="tx1">
                  <a:lumMod val="65000"/>
                  <a:lumOff val="35000"/>
                </a:schemeClr>
              </a:solidFill>
            </a:endParaRPr>
          </a:p>
          <a:p>
            <a:pPr marL="285750" indent="-285750" algn="just">
              <a:buFont typeface="Arial" panose="020B0604020202020204" pitchFamily="34" charset="0"/>
              <a:buChar char="•"/>
            </a:pPr>
            <a:r>
              <a:rPr lang="zh-CN" altLang="fr-FR" sz="1100" dirty="0"/>
              <a:t>起泡能力</a:t>
            </a:r>
            <a:r>
              <a:rPr lang="en-US" sz="1100" dirty="0"/>
              <a:t>: </a:t>
            </a:r>
            <a:r>
              <a:rPr lang="zh-CN" altLang="fr-FR" sz="1100" dirty="0"/>
              <a:t>洗发水、乳剂，咖啡，啤酒，添加剂和配方产品等</a:t>
            </a:r>
            <a:endParaRPr lang="en-US" sz="1100" dirty="0"/>
          </a:p>
          <a:p>
            <a:pPr marL="285750" indent="-285750" algn="just">
              <a:buFont typeface="Arial" panose="020B0604020202020204" pitchFamily="34" charset="0"/>
              <a:buChar char="•"/>
            </a:pPr>
            <a:r>
              <a:rPr lang="zh-CN" altLang="fr-FR" sz="1100" dirty="0"/>
              <a:t>科学分析相关的感知测试</a:t>
            </a:r>
            <a:endParaRPr lang="en-US" sz="1100" dirty="0"/>
          </a:p>
          <a:p>
            <a:pPr marL="285750" indent="-285750" algn="just">
              <a:buFont typeface="Arial" panose="020B0604020202020204" pitchFamily="34" charset="0"/>
              <a:buChar char="•"/>
            </a:pPr>
            <a:r>
              <a:rPr lang="zh-CN" altLang="fr-FR" sz="1100" dirty="0"/>
              <a:t>改善配方和表面活性剂筛选</a:t>
            </a:r>
            <a:endParaRPr lang="en-US" sz="1100" dirty="0"/>
          </a:p>
        </p:txBody>
      </p:sp>
      <p:cxnSp>
        <p:nvCxnSpPr>
          <p:cNvPr id="15" name="Connecteur droit 14">
            <a:extLst>
              <a:ext uri="{FF2B5EF4-FFF2-40B4-BE49-F238E27FC236}">
                <a16:creationId xmlns:a16="http://schemas.microsoft.com/office/drawing/2014/main" xmlns="" id="{466B2806-4D7C-4410-8CF2-F0D1A9A6EACE}"/>
              </a:ext>
            </a:extLst>
          </p:cNvPr>
          <p:cNvCxnSpPr>
            <a:cxnSpLocks/>
          </p:cNvCxnSpPr>
          <p:nvPr/>
        </p:nvCxnSpPr>
        <p:spPr>
          <a:xfrm>
            <a:off x="217865" y="998851"/>
            <a:ext cx="7215070" cy="0"/>
          </a:xfrm>
          <a:prstGeom prst="line">
            <a:avLst/>
          </a:prstGeom>
          <a:ln w="15875">
            <a:solidFill>
              <a:srgbClr val="155E88"/>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xmlns="" id="{9E637813-5964-440D-8A04-C55182E87A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813" y="1067933"/>
            <a:ext cx="400606" cy="457636"/>
          </a:xfrm>
          <a:prstGeom prst="rect">
            <a:avLst/>
          </a:prstGeom>
        </p:spPr>
      </p:pic>
      <p:grpSp>
        <p:nvGrpSpPr>
          <p:cNvPr id="22" name="Groupe 21">
            <a:extLst>
              <a:ext uri="{FF2B5EF4-FFF2-40B4-BE49-F238E27FC236}">
                <a16:creationId xmlns:a16="http://schemas.microsoft.com/office/drawing/2014/main" xmlns="" id="{DFFA1D7F-684D-4A36-99EE-49DF8863AAD0}"/>
              </a:ext>
            </a:extLst>
          </p:cNvPr>
          <p:cNvGrpSpPr/>
          <p:nvPr/>
        </p:nvGrpSpPr>
        <p:grpSpPr>
          <a:xfrm>
            <a:off x="3910739" y="2376213"/>
            <a:ext cx="2949671" cy="2685829"/>
            <a:chOff x="4352191" y="2443743"/>
            <a:chExt cx="2949671" cy="2685829"/>
          </a:xfrm>
        </p:grpSpPr>
        <p:pic>
          <p:nvPicPr>
            <p:cNvPr id="23" name="Image 22" descr="Une image contenant table, objet, intérieur&#10;&#10;Description générée automatiquement">
              <a:extLst>
                <a:ext uri="{FF2B5EF4-FFF2-40B4-BE49-F238E27FC236}">
                  <a16:creationId xmlns:a16="http://schemas.microsoft.com/office/drawing/2014/main" xmlns="" id="{14273A3F-6955-473A-A767-5F4EC677B1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273" t="6234" r="14090" b="1746"/>
            <a:stretch/>
          </p:blipFill>
          <p:spPr>
            <a:xfrm>
              <a:off x="4352191" y="3824111"/>
              <a:ext cx="1146258" cy="1305461"/>
            </a:xfrm>
            <a:prstGeom prst="rect">
              <a:avLst/>
            </a:prstGeom>
          </p:spPr>
        </p:pic>
        <p:grpSp>
          <p:nvGrpSpPr>
            <p:cNvPr id="26" name="Groupe 25">
              <a:extLst>
                <a:ext uri="{FF2B5EF4-FFF2-40B4-BE49-F238E27FC236}">
                  <a16:creationId xmlns:a16="http://schemas.microsoft.com/office/drawing/2014/main" xmlns="" id="{3321FF16-FA5A-4E67-806D-8F7EC995AE12}"/>
                </a:ext>
              </a:extLst>
            </p:cNvPr>
            <p:cNvGrpSpPr/>
            <p:nvPr/>
          </p:nvGrpSpPr>
          <p:grpSpPr>
            <a:xfrm>
              <a:off x="5636564" y="3629988"/>
              <a:ext cx="1665298" cy="1305462"/>
              <a:chOff x="2019353" y="4024402"/>
              <a:chExt cx="4218833" cy="3437755"/>
            </a:xfrm>
          </p:grpSpPr>
          <p:pic>
            <p:nvPicPr>
              <p:cNvPr id="31" name="Image 30">
                <a:extLst>
                  <a:ext uri="{FF2B5EF4-FFF2-40B4-BE49-F238E27FC236}">
                    <a16:creationId xmlns:a16="http://schemas.microsoft.com/office/drawing/2014/main" xmlns="" id="{E71DF293-8689-4885-B2B2-1B8459EA9DC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096" r="44969" b="12381"/>
              <a:stretch/>
            </p:blipFill>
            <p:spPr>
              <a:xfrm>
                <a:off x="2019353" y="4024402"/>
                <a:ext cx="1402048" cy="2734722"/>
              </a:xfrm>
              <a:prstGeom prst="rect">
                <a:avLst/>
              </a:prstGeom>
            </p:spPr>
          </p:pic>
          <p:pic>
            <p:nvPicPr>
              <p:cNvPr id="32" name="Image 31" descr="Une image contenant table, neige&#10;&#10;Description générée automatiquement">
                <a:extLst>
                  <a:ext uri="{FF2B5EF4-FFF2-40B4-BE49-F238E27FC236}">
                    <a16:creationId xmlns:a16="http://schemas.microsoft.com/office/drawing/2014/main" xmlns="" id="{0B825335-DAC7-4F97-BE01-2E41C834CD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3509" y="4204974"/>
                <a:ext cx="3901448" cy="3121157"/>
              </a:xfrm>
              <a:prstGeom prst="rect">
                <a:avLst/>
              </a:prstGeom>
            </p:spPr>
          </p:pic>
          <p:pic>
            <p:nvPicPr>
              <p:cNvPr id="33" name="Image 32" descr="Une image contenant table&#10;&#10;Description générée automatiquement">
                <a:extLst>
                  <a:ext uri="{FF2B5EF4-FFF2-40B4-BE49-F238E27FC236}">
                    <a16:creationId xmlns:a16="http://schemas.microsoft.com/office/drawing/2014/main" xmlns="" id="{7F1CB2E0-2DF5-46E7-B21A-E8AE0DC2694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5191"/>
              <a:stretch/>
            </p:blipFill>
            <p:spPr>
              <a:xfrm>
                <a:off x="2717816" y="4316780"/>
                <a:ext cx="3308832" cy="3121158"/>
              </a:xfrm>
              <a:prstGeom prst="rect">
                <a:avLst/>
              </a:prstGeom>
            </p:spPr>
          </p:pic>
          <p:pic>
            <p:nvPicPr>
              <p:cNvPr id="35" name="Image 34" descr="Une image contenant table, assis&#10;&#10;Description générée automatiquement">
                <a:extLst>
                  <a:ext uri="{FF2B5EF4-FFF2-40B4-BE49-F238E27FC236}">
                    <a16:creationId xmlns:a16="http://schemas.microsoft.com/office/drawing/2014/main" xmlns="" id="{9CDE7D2D-6F36-4231-9D33-5780723230B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 r="32439" b="8876"/>
              <a:stretch/>
            </p:blipFill>
            <p:spPr>
              <a:xfrm>
                <a:off x="3525926" y="4535597"/>
                <a:ext cx="2712260" cy="2926560"/>
              </a:xfrm>
              <a:prstGeom prst="rect">
                <a:avLst/>
              </a:prstGeom>
            </p:spPr>
          </p:pic>
        </p:grpSp>
        <p:cxnSp>
          <p:nvCxnSpPr>
            <p:cNvPr id="28" name="Connecteur droit avec flèche 27">
              <a:extLst>
                <a:ext uri="{FF2B5EF4-FFF2-40B4-BE49-F238E27FC236}">
                  <a16:creationId xmlns:a16="http://schemas.microsoft.com/office/drawing/2014/main" xmlns="" id="{12C5DC4B-0AE1-44B8-9F44-305BD6684BF0}"/>
                </a:ext>
              </a:extLst>
            </p:cNvPr>
            <p:cNvCxnSpPr>
              <a:cxnSpLocks/>
              <a:stCxn id="23" idx="0"/>
            </p:cNvCxnSpPr>
            <p:nvPr/>
          </p:nvCxnSpPr>
          <p:spPr>
            <a:xfrm flipV="1">
              <a:off x="4925320" y="2874340"/>
              <a:ext cx="540784" cy="949771"/>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xmlns="" id="{056783EB-547F-4F64-93AE-37E102FF4975}"/>
                </a:ext>
              </a:extLst>
            </p:cNvPr>
            <p:cNvCxnSpPr>
              <a:cxnSpLocks/>
            </p:cNvCxnSpPr>
            <p:nvPr/>
          </p:nvCxnSpPr>
          <p:spPr>
            <a:xfrm flipH="1" flipV="1">
              <a:off x="5498449" y="2443743"/>
              <a:ext cx="1121166" cy="1448364"/>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ZoneTexte 24">
            <a:extLst>
              <a:ext uri="{FF2B5EF4-FFF2-40B4-BE49-F238E27FC236}">
                <a16:creationId xmlns:a16="http://schemas.microsoft.com/office/drawing/2014/main" xmlns="" id="{05A4FA46-CF6D-4472-AAF6-81EA2ACDD2DE}"/>
              </a:ext>
            </a:extLst>
          </p:cNvPr>
          <p:cNvSpPr txBox="1"/>
          <p:nvPr/>
        </p:nvSpPr>
        <p:spPr>
          <a:xfrm>
            <a:off x="245282" y="1771353"/>
            <a:ext cx="3284649" cy="4910511"/>
          </a:xfrm>
          <a:prstGeom prst="rect">
            <a:avLst/>
          </a:prstGeom>
          <a:noFill/>
        </p:spPr>
        <p:txBody>
          <a:bodyPr wrap="square" rtlCol="0">
            <a:spAutoFit/>
          </a:bodyPr>
          <a:lstStyle/>
          <a:p>
            <a:pPr algn="just">
              <a:lnSpc>
                <a:spcPct val="107000"/>
              </a:lnSpc>
              <a:spcAft>
                <a:spcPts val="600"/>
              </a:spcAft>
            </a:pPr>
            <a:r>
              <a:rPr lang="en-US" sz="1100" b="1" dirty="0"/>
              <a:t>FOAMSCAN™</a:t>
            </a:r>
            <a:r>
              <a:rPr lang="zh-CN" sz="1100" b="1" kern="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泡沫分析仪</a:t>
            </a:r>
            <a:r>
              <a:rPr lang="zh-CN" sz="1100" kern="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旨在表征通过多孔介质向液体内注入一些气体而产生泡沫的特性。软件控制气体流速并实时分析泡沫体积。</a:t>
            </a:r>
            <a:endParaRPr lang="fr-FR" sz="1100" dirty="0">
              <a:effectLst/>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600"/>
              </a:spcAft>
            </a:pPr>
            <a:r>
              <a:rPr lang="zh-CN" sz="1200" dirty="0">
                <a:effectLst/>
                <a:latin typeface="Calibri" panose="020F0502020204030204" pitchFamily="34" charset="0"/>
                <a:ea typeface="DengXian" panose="02010600030101010101" pitchFamily="2" charset="-122"/>
                <a:cs typeface="Times New Roman" panose="02020603050405020304" pitchFamily="18" charset="0"/>
              </a:rPr>
              <a:t>用户可以根据不同应用选择不同的泡沫管。泡沫管可以整合以下功能：</a:t>
            </a:r>
            <a:endParaRPr lang="fr-FR" sz="11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lnSpc>
                <a:spcPct val="107000"/>
              </a:lnSpc>
              <a:spcAft>
                <a:spcPts val="600"/>
              </a:spcAft>
              <a:buFont typeface="Arial" panose="020B0604020202020204" pitchFamily="34" charset="0"/>
              <a:buChar char="•"/>
              <a:tabLst>
                <a:tab pos="457200" algn="l"/>
              </a:tabLst>
            </a:pPr>
            <a:r>
              <a:rPr lang="zh-CN" sz="1200" dirty="0">
                <a:effectLst/>
                <a:latin typeface="Calibri" panose="020F0502020204030204" pitchFamily="34" charset="0"/>
                <a:ea typeface="DengXian" panose="02010600030101010101" pitchFamily="2" charset="-122"/>
                <a:cs typeface="Times New Roman" panose="02020603050405020304" pitchFamily="18" charset="0"/>
              </a:rPr>
              <a:t>不带导电电极的圆柱形单壁玻璃管</a:t>
            </a:r>
            <a:endParaRPr lang="fr-FR" sz="11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lnSpc>
                <a:spcPct val="107000"/>
              </a:lnSpc>
              <a:spcAft>
                <a:spcPts val="600"/>
              </a:spcAft>
              <a:buFont typeface="Arial" panose="020B0604020202020204" pitchFamily="34" charset="0"/>
              <a:buChar char="•"/>
              <a:tabLst>
                <a:tab pos="457200" algn="l"/>
              </a:tabLst>
            </a:pPr>
            <a:r>
              <a:rPr lang="zh-CN" sz="1200" dirty="0">
                <a:effectLst/>
                <a:latin typeface="Calibri" panose="020F0502020204030204" pitchFamily="34" charset="0"/>
                <a:ea typeface="DengXian" panose="02010600030101010101" pitchFamily="2" charset="-122"/>
                <a:cs typeface="Times New Roman" panose="02020603050405020304" pitchFamily="18" charset="0"/>
              </a:rPr>
              <a:t>配备电导率电极以实时测量水性泡沫的液体含量</a:t>
            </a:r>
            <a:endParaRPr lang="fr-FR" sz="11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lnSpc>
                <a:spcPct val="107000"/>
              </a:lnSpc>
              <a:spcAft>
                <a:spcPts val="600"/>
              </a:spcAft>
              <a:buFont typeface="Arial" panose="020B0604020202020204" pitchFamily="34" charset="0"/>
              <a:buChar char="•"/>
              <a:tabLst>
                <a:tab pos="457200" algn="l"/>
              </a:tabLst>
            </a:pPr>
            <a:r>
              <a:rPr lang="zh-CN" sz="1200" dirty="0">
                <a:effectLst/>
                <a:latin typeface="Calibri" panose="020F0502020204030204" pitchFamily="34" charset="0"/>
                <a:ea typeface="DengXian" panose="02010600030101010101" pitchFamily="2" charset="-122"/>
                <a:cs typeface="Times New Roman" panose="02020603050405020304" pitchFamily="18" charset="0"/>
              </a:rPr>
              <a:t>带有双层</a:t>
            </a:r>
            <a:r>
              <a:rPr lang="zh-CN" altLang="fr-FR" sz="1200" dirty="0">
                <a:effectLst/>
                <a:latin typeface="Calibri" panose="020F0502020204030204" pitchFamily="34" charset="0"/>
                <a:ea typeface="DengXian" panose="02010600030101010101" pitchFamily="2" charset="-122"/>
                <a:cs typeface="Times New Roman" panose="02020603050405020304" pitchFamily="18" charset="0"/>
              </a:rPr>
              <a:t>夹套玻璃管</a:t>
            </a:r>
            <a:r>
              <a:rPr lang="zh-CN" sz="1200" dirty="0">
                <a:effectLst/>
                <a:latin typeface="Calibri" panose="020F0502020204030204" pitchFamily="34" charset="0"/>
                <a:ea typeface="DengXian" panose="02010600030101010101" pitchFamily="2" charset="-122"/>
                <a:cs typeface="Times New Roman" panose="02020603050405020304" pitchFamily="18" charset="0"/>
              </a:rPr>
              <a:t>以控制泡沫研究期间的温度（可选：循环</a:t>
            </a:r>
            <a:r>
              <a:rPr lang="zh-CN" altLang="fr-FR" sz="1200" dirty="0">
                <a:effectLst/>
                <a:latin typeface="Calibri" panose="020F0502020204030204" pitchFamily="34" charset="0"/>
                <a:ea typeface="DengXian" panose="02010600030101010101" pitchFamily="2" charset="-122"/>
                <a:cs typeface="Times New Roman" panose="02020603050405020304" pitchFamily="18" charset="0"/>
              </a:rPr>
              <a:t>水浴</a:t>
            </a:r>
            <a:r>
              <a:rPr lang="zh-CN" sz="1200" dirty="0">
                <a:effectLst/>
                <a:latin typeface="Calibri" panose="020F0502020204030204" pitchFamily="34" charset="0"/>
                <a:ea typeface="DengXian" panose="02010600030101010101" pitchFamily="2" charset="-122"/>
                <a:cs typeface="Times New Roman" panose="02020603050405020304" pitchFamily="18" charset="0"/>
              </a:rPr>
              <a:t>）</a:t>
            </a:r>
            <a:endParaRPr lang="fr-FR" sz="11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lnSpc>
                <a:spcPct val="107000"/>
              </a:lnSpc>
              <a:spcAft>
                <a:spcPts val="600"/>
              </a:spcAft>
              <a:buFont typeface="Arial" panose="020B0604020202020204" pitchFamily="34" charset="0"/>
              <a:buChar char="•"/>
              <a:tabLst>
                <a:tab pos="457200" algn="l"/>
              </a:tabLst>
            </a:pPr>
            <a:r>
              <a:rPr lang="zh-CN" sz="1200" dirty="0">
                <a:effectLst/>
                <a:latin typeface="Calibri" panose="020F0502020204030204" pitchFamily="34" charset="0"/>
                <a:ea typeface="DengXian" panose="02010600030101010101" pitchFamily="2" charset="-122"/>
                <a:cs typeface="Times New Roman" panose="02020603050405020304" pitchFamily="18" charset="0"/>
              </a:rPr>
              <a:t>配备</a:t>
            </a:r>
            <a:r>
              <a:rPr lang="en-US" sz="1200" dirty="0">
                <a:effectLst/>
                <a:latin typeface="DengXian" panose="02010600030101010101" pitchFamily="2" charset="-122"/>
                <a:ea typeface="DengXian" panose="02010600030101010101" pitchFamily="2" charset="-122"/>
                <a:cs typeface="Times New Roman" panose="02020603050405020304" pitchFamily="18" charset="0"/>
              </a:rPr>
              <a:t>4</a:t>
            </a:r>
            <a:r>
              <a:rPr lang="zh-CN" sz="1200" dirty="0">
                <a:effectLst/>
                <a:latin typeface="Calibri" panose="020F0502020204030204" pitchFamily="34" charset="0"/>
                <a:ea typeface="DengXian" panose="02010600030101010101" pitchFamily="2" charset="-122"/>
                <a:cs typeface="Times New Roman" panose="02020603050405020304" pitchFamily="18" charset="0"/>
              </a:rPr>
              <a:t>个棱镜，以配合泡沫尺寸分析（</a:t>
            </a:r>
            <a:r>
              <a:rPr lang="en-US" sz="1200" dirty="0">
                <a:effectLst/>
                <a:latin typeface="DengXian" panose="02010600030101010101" pitchFamily="2" charset="-122"/>
                <a:ea typeface="DengXian" panose="02010600030101010101" pitchFamily="2" charset="-122"/>
                <a:cs typeface="Times New Roman" panose="02020603050405020304" pitchFamily="18" charset="0"/>
              </a:rPr>
              <a:t>CSA</a:t>
            </a:r>
            <a:r>
              <a:rPr lang="zh-CN" sz="1200" dirty="0">
                <a:effectLst/>
                <a:latin typeface="Calibri" panose="020F0502020204030204" pitchFamily="34" charset="0"/>
                <a:ea typeface="DengXian" panose="02010600030101010101" pitchFamily="2" charset="-122"/>
                <a:cs typeface="Times New Roman" panose="02020603050405020304" pitchFamily="18" charset="0"/>
              </a:rPr>
              <a:t>）选项。</a:t>
            </a:r>
            <a:endParaRPr lang="fr-FR" sz="1100" dirty="0">
              <a:effectLst/>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600"/>
              </a:spcAft>
            </a:pPr>
            <a:r>
              <a:rPr lang="zh-CN" sz="1100" kern="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图像分析软件可实时精确地测试泡沫体积，而泡沫含液比和液体体积由电极确定。</a:t>
            </a:r>
            <a:endParaRPr lang="fr-FR" sz="1100" dirty="0">
              <a:effectLst/>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600"/>
              </a:spcAft>
            </a:pPr>
            <a:r>
              <a:rPr lang="zh-CN" sz="1100" kern="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在整个实验过程中，软件控制测试惨数：气体流速</a:t>
            </a:r>
            <a:r>
              <a:rPr lang="zh-CN" altLang="fr-FR" sz="1100" kern="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和</a:t>
            </a:r>
            <a:r>
              <a:rPr lang="zh-CN" sz="1100" kern="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温度。泡尺寸分析软件测量随时间变化地泡尺寸和分布。</a:t>
            </a:r>
            <a:endParaRPr lang="fr-FR" sz="1100" dirty="0">
              <a:effectLst/>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600"/>
              </a:spcAft>
            </a:pPr>
            <a:r>
              <a:rPr lang="en-US" sz="1100" b="1" dirty="0"/>
              <a:t>FOAMSCAN™ </a:t>
            </a:r>
            <a:r>
              <a:rPr lang="zh-CN" sz="1100" kern="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安置在保护外罩内，在实验中可避免光污染和保护仪器免受灰尘影响。</a:t>
            </a:r>
            <a:endParaRPr lang="fr-FR" sz="1100" dirty="0">
              <a:effectLst/>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600"/>
              </a:spcAft>
            </a:pPr>
            <a:r>
              <a:rPr lang="zh-CN" sz="1100" kern="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采用鼓气法生成泡沫</a:t>
            </a:r>
            <a:r>
              <a:rPr lang="en-US" sz="1100" b="1" dirty="0"/>
              <a:t>FOAMSCAN™</a:t>
            </a:r>
            <a:r>
              <a:rPr lang="zh-CN" sz="1100" kern="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和用搅拌法生成泡沫的</a:t>
            </a:r>
            <a:r>
              <a:rPr lang="en-US" sz="1100" b="1" dirty="0"/>
              <a:t>FOAMSPIN™ </a:t>
            </a:r>
            <a:r>
              <a:rPr lang="zh-CN" sz="1100" kern="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可整合成在同一台仪器中</a:t>
            </a:r>
            <a:r>
              <a:rPr lang="zh-CN" altLang="fr-FR" sz="1100" kern="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a:t>
            </a:r>
            <a:endParaRPr lang="fr-FR" sz="11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40110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白色的冰箱&#10;&#10;描述已自动生成">
            <a:extLst>
              <a:ext uri="{FF2B5EF4-FFF2-40B4-BE49-F238E27FC236}">
                <a16:creationId xmlns:a16="http://schemas.microsoft.com/office/drawing/2014/main" xmlns="" id="{F3B8C5DF-B271-4523-803E-2965C4CF3F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3305" y="1271310"/>
            <a:ext cx="2715666" cy="2660400"/>
          </a:xfrm>
          <a:prstGeom prst="rect">
            <a:avLst/>
          </a:prstGeom>
        </p:spPr>
      </p:pic>
      <p:sp>
        <p:nvSpPr>
          <p:cNvPr id="9" name="ZoneTexte 8">
            <a:extLst>
              <a:ext uri="{FF2B5EF4-FFF2-40B4-BE49-F238E27FC236}">
                <a16:creationId xmlns:a16="http://schemas.microsoft.com/office/drawing/2014/main" xmlns="" id="{8563F289-DB51-44D1-BF4B-79711CB01D68}"/>
              </a:ext>
            </a:extLst>
          </p:cNvPr>
          <p:cNvSpPr txBox="1"/>
          <p:nvPr/>
        </p:nvSpPr>
        <p:spPr>
          <a:xfrm>
            <a:off x="188123" y="632219"/>
            <a:ext cx="7166495" cy="784830"/>
          </a:xfrm>
          <a:prstGeom prst="rect">
            <a:avLst/>
          </a:prstGeom>
          <a:noFill/>
          <a:effectLst/>
        </p:spPr>
        <p:txBody>
          <a:bodyPr wrap="square" rtlCol="0" anchor="ctr">
            <a:spAutoFit/>
          </a:bodyPr>
          <a:lstStyle/>
          <a:p>
            <a:pPr>
              <a:spcAft>
                <a:spcPts val="600"/>
              </a:spcAft>
            </a:pPr>
            <a:r>
              <a:rPr lang="en-US" sz="2000" b="1" dirty="0">
                <a:solidFill>
                  <a:schemeClr val="accent6">
                    <a:lumMod val="75000"/>
                  </a:schemeClr>
                </a:solidFill>
              </a:rPr>
              <a:t>FOAMSPIN™</a:t>
            </a:r>
          </a:p>
          <a:p>
            <a:pPr>
              <a:spcAft>
                <a:spcPts val="600"/>
              </a:spcAft>
            </a:pPr>
            <a:r>
              <a:rPr lang="en-US" sz="2000" i="1" dirty="0">
                <a:solidFill>
                  <a:schemeClr val="accent6">
                    <a:lumMod val="75000"/>
                  </a:schemeClr>
                </a:solidFill>
              </a:rPr>
              <a:t>	</a:t>
            </a:r>
            <a:r>
              <a:rPr lang="zh-CN" altLang="fr-FR" sz="2000" i="1" dirty="0">
                <a:solidFill>
                  <a:schemeClr val="accent6">
                    <a:lumMod val="75000"/>
                  </a:schemeClr>
                </a:solidFill>
              </a:rPr>
              <a:t>搅拌法</a:t>
            </a:r>
            <a:endParaRPr lang="fr-FR" sz="2000" i="1" dirty="0">
              <a:solidFill>
                <a:schemeClr val="accent6">
                  <a:lumMod val="75000"/>
                </a:schemeClr>
              </a:solidFill>
            </a:endParaRPr>
          </a:p>
        </p:txBody>
      </p:sp>
      <p:sp>
        <p:nvSpPr>
          <p:cNvPr id="25" name="ZoneTexte 24">
            <a:extLst>
              <a:ext uri="{FF2B5EF4-FFF2-40B4-BE49-F238E27FC236}">
                <a16:creationId xmlns:a16="http://schemas.microsoft.com/office/drawing/2014/main" xmlns="" id="{05A4FA46-CF6D-4472-AAF6-81EA2ACDD2DE}"/>
              </a:ext>
            </a:extLst>
          </p:cNvPr>
          <p:cNvSpPr txBox="1"/>
          <p:nvPr/>
        </p:nvSpPr>
        <p:spPr>
          <a:xfrm>
            <a:off x="255130" y="1686852"/>
            <a:ext cx="3112105" cy="5204630"/>
          </a:xfrm>
          <a:prstGeom prst="rect">
            <a:avLst/>
          </a:prstGeom>
          <a:noFill/>
        </p:spPr>
        <p:txBody>
          <a:bodyPr wrap="square" rtlCol="0">
            <a:spAutoFit/>
          </a:bodyPr>
          <a:lstStyle/>
          <a:p>
            <a:pPr algn="just">
              <a:spcAft>
                <a:spcPts val="600"/>
              </a:spcAft>
            </a:pPr>
            <a:r>
              <a:rPr lang="en-US" sz="1100" dirty="0">
                <a:latin typeface="+mn-ea"/>
              </a:rPr>
              <a:t>The </a:t>
            </a:r>
            <a:r>
              <a:rPr lang="en-US" sz="1100" b="1" dirty="0"/>
              <a:t>FOAMSPIN</a:t>
            </a:r>
            <a:r>
              <a:rPr lang="en-US" sz="1100" b="1" dirty="0">
                <a:latin typeface="+mn-ea"/>
              </a:rPr>
              <a:t>™</a:t>
            </a:r>
            <a:r>
              <a:rPr lang="zh-CN" altLang="fr-FR" sz="1100" b="1" dirty="0">
                <a:latin typeface="+mn-ea"/>
              </a:rPr>
              <a:t>泡沫分析仪</a:t>
            </a:r>
            <a:r>
              <a:rPr lang="zh-CN" altLang="fr-FR" sz="1100" dirty="0">
                <a:latin typeface="+mn-ea"/>
              </a:rPr>
              <a:t>旨在评价泡沫特性，如起泡性和稳定性。</a:t>
            </a:r>
            <a:endParaRPr lang="en-US" sz="1100" dirty="0">
              <a:latin typeface="+mn-ea"/>
            </a:endParaRPr>
          </a:p>
          <a:p>
            <a:pPr algn="just">
              <a:spcAft>
                <a:spcPts val="600"/>
              </a:spcAft>
            </a:pPr>
            <a:r>
              <a:rPr lang="zh-CN" altLang="fr-FR" sz="1100" dirty="0">
                <a:latin typeface="+mn-ea"/>
              </a:rPr>
              <a:t>仪器通过</a:t>
            </a:r>
            <a:r>
              <a:rPr lang="zh-CN" altLang="fr-FR" sz="1100" b="1" dirty="0">
                <a:latin typeface="+mn-ea"/>
              </a:rPr>
              <a:t>直接或间接机械搅拌</a:t>
            </a:r>
            <a:r>
              <a:rPr lang="zh-CN" altLang="fr-FR" sz="1100" dirty="0">
                <a:latin typeface="+mn-ea"/>
              </a:rPr>
              <a:t>产生泡沫测试液体起泡能力。搅拌桨在仪器软件的控制下产生泡沫。根据</a:t>
            </a:r>
            <a:r>
              <a:rPr lang="zh-CN" altLang="fr-FR" sz="1100" b="1" dirty="0">
                <a:latin typeface="+mn-ea"/>
              </a:rPr>
              <a:t>产品粘度的不同</a:t>
            </a:r>
            <a:r>
              <a:rPr lang="zh-CN" altLang="fr-FR" sz="1100" dirty="0">
                <a:latin typeface="+mn-ea"/>
              </a:rPr>
              <a:t>，搅拌桨的最高转速可达</a:t>
            </a:r>
            <a:r>
              <a:rPr lang="en-US" sz="1100" dirty="0">
                <a:latin typeface="+mn-ea"/>
              </a:rPr>
              <a:t> </a:t>
            </a:r>
            <a:r>
              <a:rPr lang="en-US" sz="1100" b="1" dirty="0">
                <a:ea typeface="DengXian" panose="02010600030101010101" pitchFamily="2" charset="-122"/>
              </a:rPr>
              <a:t>6 000RPM</a:t>
            </a:r>
            <a:r>
              <a:rPr lang="zh-CN" altLang="fr-FR" sz="1100" dirty="0">
                <a:latin typeface="+mn-ea"/>
              </a:rPr>
              <a:t>。</a:t>
            </a:r>
            <a:endParaRPr lang="en-US" sz="1100" dirty="0">
              <a:latin typeface="+mn-ea"/>
            </a:endParaRPr>
          </a:p>
          <a:p>
            <a:pPr algn="just">
              <a:spcAft>
                <a:spcPts val="600"/>
              </a:spcAft>
            </a:pPr>
            <a:r>
              <a:rPr lang="zh-CN" altLang="en-US" sz="1100" dirty="0">
                <a:latin typeface="+mn-ea"/>
              </a:rPr>
              <a:t>用户可以根据不同应用选择不同的泡沫管。泡沫管有以下功能：</a:t>
            </a:r>
          </a:p>
          <a:p>
            <a:pPr marL="171450" indent="-171450" algn="just">
              <a:spcAft>
                <a:spcPts val="600"/>
              </a:spcAft>
              <a:buFont typeface="Arial" panose="020B0604020202020204" pitchFamily="34" charset="0"/>
              <a:buChar char="•"/>
            </a:pPr>
            <a:r>
              <a:rPr lang="zh-CN" altLang="en-US" sz="1100" dirty="0">
                <a:latin typeface="+mn-ea"/>
              </a:rPr>
              <a:t>不带导电电极的圆柱形单壁玻璃管</a:t>
            </a:r>
          </a:p>
          <a:p>
            <a:pPr marL="171450" indent="-171450" algn="just">
              <a:spcAft>
                <a:spcPts val="600"/>
              </a:spcAft>
              <a:buFont typeface="Arial" panose="020B0604020202020204" pitchFamily="34" charset="0"/>
              <a:buChar char="•"/>
            </a:pPr>
            <a:r>
              <a:rPr lang="zh-CN" altLang="en-US" sz="1100" dirty="0">
                <a:latin typeface="+mn-ea"/>
              </a:rPr>
              <a:t>配备电导率电极以实时测量水性泡沫的液体含量</a:t>
            </a:r>
          </a:p>
          <a:p>
            <a:pPr marL="171450" indent="-171450" algn="just">
              <a:spcAft>
                <a:spcPts val="600"/>
              </a:spcAft>
              <a:buFont typeface="Arial" panose="020B0604020202020204" pitchFamily="34" charset="0"/>
              <a:buChar char="•"/>
            </a:pPr>
            <a:r>
              <a:rPr lang="zh-CN" altLang="en-US" sz="1100" dirty="0">
                <a:latin typeface="+mn-ea"/>
              </a:rPr>
              <a:t>带有双层</a:t>
            </a:r>
            <a:r>
              <a:rPr lang="zh-CN" altLang="fr-FR" sz="1100" dirty="0">
                <a:latin typeface="+mn-ea"/>
              </a:rPr>
              <a:t>夹套</a:t>
            </a:r>
            <a:r>
              <a:rPr lang="zh-CN" altLang="en-US" sz="1100" dirty="0">
                <a:latin typeface="+mn-ea"/>
              </a:rPr>
              <a:t>玻璃</a:t>
            </a:r>
            <a:r>
              <a:rPr lang="zh-CN" altLang="fr-FR" sz="1100" dirty="0">
                <a:latin typeface="+mn-ea"/>
              </a:rPr>
              <a:t>管</a:t>
            </a:r>
            <a:r>
              <a:rPr lang="zh-CN" altLang="en-US" sz="1100" dirty="0">
                <a:latin typeface="+mn-ea"/>
              </a:rPr>
              <a:t>以控制泡沫研究期间的温度（可选：循环</a:t>
            </a:r>
            <a:r>
              <a:rPr lang="zh-CN" altLang="fr-FR" sz="1100" dirty="0">
                <a:latin typeface="+mn-ea"/>
              </a:rPr>
              <a:t>水</a:t>
            </a:r>
            <a:r>
              <a:rPr lang="zh-CN" altLang="en-US" sz="1100" dirty="0">
                <a:latin typeface="+mn-ea"/>
              </a:rPr>
              <a:t>浴）</a:t>
            </a:r>
          </a:p>
          <a:p>
            <a:pPr marL="171450" indent="-171450" algn="just">
              <a:spcAft>
                <a:spcPts val="600"/>
              </a:spcAft>
              <a:buFont typeface="Arial" panose="020B0604020202020204" pitchFamily="34" charset="0"/>
              <a:buChar char="•"/>
            </a:pPr>
            <a:r>
              <a:rPr lang="zh-CN" altLang="en-US" sz="1100" dirty="0">
                <a:latin typeface="+mn-ea"/>
              </a:rPr>
              <a:t>配备</a:t>
            </a:r>
            <a:r>
              <a:rPr lang="en-US" altLang="zh-CN" sz="1100" dirty="0">
                <a:latin typeface="+mn-ea"/>
              </a:rPr>
              <a:t>4</a:t>
            </a:r>
            <a:r>
              <a:rPr lang="zh-CN" altLang="en-US" sz="1100" dirty="0">
                <a:latin typeface="+mn-ea"/>
              </a:rPr>
              <a:t>个棱镜，以配合泡沫尺寸分析（</a:t>
            </a:r>
            <a:r>
              <a:rPr lang="en-US" altLang="zh-CN" sz="1100" dirty="0">
                <a:latin typeface="+mn-ea"/>
              </a:rPr>
              <a:t>CSA</a:t>
            </a:r>
            <a:r>
              <a:rPr lang="zh-CN" altLang="en-US" sz="1100" dirty="0">
                <a:latin typeface="+mn-ea"/>
              </a:rPr>
              <a:t>）选项。</a:t>
            </a:r>
          </a:p>
          <a:p>
            <a:pPr algn="just">
              <a:lnSpc>
                <a:spcPct val="107000"/>
              </a:lnSpc>
              <a:spcAft>
                <a:spcPts val="600"/>
              </a:spcAft>
            </a:pPr>
            <a:r>
              <a:rPr lang="zh-CN" altLang="fr-FR" sz="1100" dirty="0">
                <a:solidFill>
                  <a:srgbClr val="000000"/>
                </a:solidFill>
                <a:latin typeface="+mn-ea"/>
                <a:cs typeface="Times New Roman" panose="02020603050405020304" pitchFamily="18" charset="0"/>
              </a:rPr>
              <a:t>图像分析软件可实时精确地测试泡沫体积，而泡沫含液比和液体体积由电极确定。</a:t>
            </a:r>
            <a:endParaRPr lang="fr-FR" sz="1100" dirty="0">
              <a:latin typeface="+mn-ea"/>
              <a:cs typeface="Times New Roman" panose="02020603050405020304" pitchFamily="18" charset="0"/>
            </a:endParaRPr>
          </a:p>
          <a:p>
            <a:pPr algn="just">
              <a:lnSpc>
                <a:spcPct val="107000"/>
              </a:lnSpc>
              <a:spcAft>
                <a:spcPts val="600"/>
              </a:spcAft>
            </a:pPr>
            <a:r>
              <a:rPr lang="zh-CN" altLang="fr-FR" sz="1100" dirty="0">
                <a:solidFill>
                  <a:srgbClr val="000000"/>
                </a:solidFill>
                <a:latin typeface="+mn-ea"/>
                <a:cs typeface="Times New Roman" panose="02020603050405020304" pitchFamily="18" charset="0"/>
              </a:rPr>
              <a:t>在整个实验过程中，软件控制测试惨数：搅拌速度和温度。泡尺寸分析软件测量随时间变化地泡尺寸和分布。</a:t>
            </a:r>
            <a:endParaRPr lang="fr-FR" sz="1100" dirty="0">
              <a:latin typeface="+mn-ea"/>
              <a:cs typeface="Times New Roman" panose="02020603050405020304" pitchFamily="18" charset="0"/>
            </a:endParaRPr>
          </a:p>
          <a:p>
            <a:pPr algn="just">
              <a:lnSpc>
                <a:spcPct val="107000"/>
              </a:lnSpc>
              <a:spcAft>
                <a:spcPts val="600"/>
              </a:spcAft>
            </a:pPr>
            <a:r>
              <a:rPr lang="en-US" sz="1100" b="1" dirty="0"/>
              <a:t>FOAMS</a:t>
            </a:r>
            <a:r>
              <a:rPr lang="fr-FR" altLang="zh-CN" sz="1100" b="1" dirty="0"/>
              <a:t>PIN</a:t>
            </a:r>
            <a:r>
              <a:rPr lang="en-US" sz="1100" b="1" dirty="0"/>
              <a:t>™ </a:t>
            </a:r>
            <a:r>
              <a:rPr lang="zh-CN" altLang="fr-FR" sz="1100" dirty="0">
                <a:solidFill>
                  <a:srgbClr val="000000"/>
                </a:solidFill>
                <a:latin typeface="+mn-ea"/>
                <a:cs typeface="Times New Roman" panose="02020603050405020304" pitchFamily="18" charset="0"/>
              </a:rPr>
              <a:t>安置在保护外罩内，在实验中可避免光污染和保护仪器免受灰尘影响。</a:t>
            </a:r>
            <a:endParaRPr lang="fr-FR" sz="1100" dirty="0">
              <a:latin typeface="+mn-ea"/>
              <a:cs typeface="Times New Roman" panose="02020603050405020304" pitchFamily="18" charset="0"/>
            </a:endParaRPr>
          </a:p>
          <a:p>
            <a:pPr algn="just">
              <a:lnSpc>
                <a:spcPct val="107000"/>
              </a:lnSpc>
              <a:spcAft>
                <a:spcPts val="600"/>
              </a:spcAft>
            </a:pPr>
            <a:r>
              <a:rPr lang="zh-CN" altLang="fr-FR" sz="1100" dirty="0">
                <a:solidFill>
                  <a:srgbClr val="000000"/>
                </a:solidFill>
                <a:latin typeface="+mn-ea"/>
                <a:cs typeface="Times New Roman" panose="02020603050405020304" pitchFamily="18" charset="0"/>
              </a:rPr>
              <a:t>用搅拌法生成泡沫的</a:t>
            </a:r>
            <a:r>
              <a:rPr lang="en-US" sz="1100" b="1" dirty="0"/>
              <a:t>FOAMSPIN™</a:t>
            </a:r>
            <a:r>
              <a:rPr lang="zh-CN" altLang="fr-FR" sz="1100" dirty="0">
                <a:solidFill>
                  <a:srgbClr val="000000"/>
                </a:solidFill>
                <a:latin typeface="+mn-ea"/>
                <a:cs typeface="Times New Roman" panose="02020603050405020304" pitchFamily="18" charset="0"/>
              </a:rPr>
              <a:t>和采用鼓气法生成泡沫</a:t>
            </a:r>
            <a:r>
              <a:rPr lang="en-US" sz="1100" b="1" dirty="0"/>
              <a:t>FOAMSCAN™</a:t>
            </a:r>
            <a:r>
              <a:rPr lang="zh-CN" altLang="fr-FR" sz="1100" dirty="0">
                <a:solidFill>
                  <a:srgbClr val="000000"/>
                </a:solidFill>
                <a:latin typeface="+mn-ea"/>
                <a:cs typeface="Times New Roman" panose="02020603050405020304" pitchFamily="18" charset="0"/>
              </a:rPr>
              <a:t>可整合成在同一台仪器中。</a:t>
            </a:r>
            <a:endParaRPr lang="fr-FR" sz="1100" dirty="0">
              <a:latin typeface="+mn-ea"/>
              <a:cs typeface="Times New Roman" panose="02020603050405020304" pitchFamily="18" charset="0"/>
            </a:endParaRPr>
          </a:p>
        </p:txBody>
      </p:sp>
      <p:graphicFrame>
        <p:nvGraphicFramePr>
          <p:cNvPr id="34" name="Tableau 33">
            <a:extLst>
              <a:ext uri="{FF2B5EF4-FFF2-40B4-BE49-F238E27FC236}">
                <a16:creationId xmlns:a16="http://schemas.microsoft.com/office/drawing/2014/main" xmlns="" id="{581AFACD-84AF-4656-94BA-F03EDDDA564C}"/>
              </a:ext>
            </a:extLst>
          </p:cNvPr>
          <p:cNvGraphicFramePr>
            <a:graphicFrameLocks noGrp="1"/>
          </p:cNvGraphicFramePr>
          <p:nvPr>
            <p:extLst>
              <p:ext uri="{D42A27DB-BD31-4B8C-83A1-F6EECF244321}">
                <p14:modId xmlns:p14="http://schemas.microsoft.com/office/powerpoint/2010/main" val="3272869639"/>
              </p:ext>
            </p:extLst>
          </p:nvPr>
        </p:nvGraphicFramePr>
        <p:xfrm>
          <a:off x="296726" y="8632165"/>
          <a:ext cx="6822062" cy="1036320"/>
        </p:xfrm>
        <a:graphic>
          <a:graphicData uri="http://schemas.openxmlformats.org/drawingml/2006/table">
            <a:tbl>
              <a:tblPr firstRow="1" bandRow="1">
                <a:effectLst/>
                <a:tableStyleId>{5940675A-B579-460E-94D1-54222C63F5DA}</a:tableStyleId>
              </a:tblPr>
              <a:tblGrid>
                <a:gridCol w="1308791">
                  <a:extLst>
                    <a:ext uri="{9D8B030D-6E8A-4147-A177-3AD203B41FA5}">
                      <a16:colId xmlns:a16="http://schemas.microsoft.com/office/drawing/2014/main" xmlns="" val="3873192432"/>
                    </a:ext>
                  </a:extLst>
                </a:gridCol>
                <a:gridCol w="5513271">
                  <a:extLst>
                    <a:ext uri="{9D8B030D-6E8A-4147-A177-3AD203B41FA5}">
                      <a16:colId xmlns:a16="http://schemas.microsoft.com/office/drawing/2014/main" xmlns="" val="873289453"/>
                    </a:ext>
                  </a:extLst>
                </a:gridCol>
              </a:tblGrid>
              <a:tr h="259080">
                <a:tc gridSpan="2">
                  <a:txBody>
                    <a:bodyPr/>
                    <a:lstStyle/>
                    <a:p>
                      <a:pPr marL="0" indent="0" algn="l" defTabSz="755934" rtl="0" eaLnBrk="1" latinLnBrk="0" hangingPunct="1">
                        <a:spcAft>
                          <a:spcPts val="0"/>
                        </a:spcAft>
                        <a:buFont typeface="Wingdings" panose="05000000000000000000" pitchFamily="2" charset="2"/>
                        <a:buNone/>
                      </a:pPr>
                      <a:r>
                        <a:rPr lang="zh-CN" altLang="fr-FR" sz="1100" b="1" kern="1200" dirty="0">
                          <a:solidFill>
                            <a:schemeClr val="tx1"/>
                          </a:solidFill>
                          <a:latin typeface="+mn-lt"/>
                          <a:ea typeface="+mn-ea"/>
                          <a:cs typeface="+mn-cs"/>
                        </a:rPr>
                        <a:t>技术规格</a:t>
                      </a:r>
                      <a:endParaRPr lang="en-US" sz="1100" b="1" kern="1200" dirty="0">
                        <a:solidFill>
                          <a:schemeClr val="tx1"/>
                        </a:solidFill>
                        <a:latin typeface="+mn-lt"/>
                        <a:ea typeface="+mn-ea"/>
                        <a:cs typeface="+mn-cs"/>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dirty="0">
                        <a:solidFill>
                          <a:schemeClr val="tx1">
                            <a:lumMod val="65000"/>
                            <a:lumOff val="35000"/>
                          </a:schemeClr>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94660152"/>
                  </a:ext>
                </a:extLst>
              </a:tr>
              <a:tr h="259080">
                <a:tc>
                  <a:txBody>
                    <a:bodyPr/>
                    <a:lstStyle/>
                    <a:p>
                      <a:pPr marL="0" indent="0" algn="l" defTabSz="755934" rtl="0" eaLnBrk="1" latinLnBrk="0" hangingPunct="1">
                        <a:spcAft>
                          <a:spcPts val="0"/>
                        </a:spcAft>
                        <a:buFont typeface="Wingdings" panose="05000000000000000000" pitchFamily="2" charset="2"/>
                        <a:buNone/>
                      </a:pPr>
                      <a:r>
                        <a:rPr lang="zh-CN" altLang="fr-FR" sz="1100" b="0" kern="1200" dirty="0">
                          <a:solidFill>
                            <a:schemeClr val="tx1"/>
                          </a:solidFill>
                          <a:latin typeface="+mn-lt"/>
                          <a:ea typeface="+mn-ea"/>
                          <a:cs typeface="+mn-cs"/>
                        </a:rPr>
                        <a:t>搅拌转速</a:t>
                      </a:r>
                      <a:endParaRPr lang="en-US" sz="1100" b="0" kern="1200" dirty="0">
                        <a:solidFill>
                          <a:schemeClr val="tx1"/>
                        </a:solidFill>
                        <a:latin typeface="+mn-lt"/>
                        <a:ea typeface="+mn-ea"/>
                        <a:cs typeface="+mn-cs"/>
                      </a:endParaRPr>
                    </a:p>
                  </a:txBody>
                  <a:tcPr marL="68580" marR="68580"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lgn="l" defTabSz="755934" rtl="0" eaLnBrk="1" latinLnBrk="0" hangingPunct="1">
                        <a:spcAft>
                          <a:spcPts val="0"/>
                        </a:spcAft>
                        <a:buFont typeface="Wingdings" panose="05000000000000000000" pitchFamily="2" charset="2"/>
                        <a:buNone/>
                      </a:pPr>
                      <a:r>
                        <a:rPr lang="en-US" sz="1100" b="0" kern="1200" dirty="0">
                          <a:solidFill>
                            <a:schemeClr val="tx1"/>
                          </a:solidFill>
                          <a:latin typeface="+mn-lt"/>
                          <a:ea typeface="+mn-ea"/>
                          <a:cs typeface="+mn-cs"/>
                        </a:rPr>
                        <a:t>500 </a:t>
                      </a:r>
                      <a:r>
                        <a:rPr lang="fr-FR" altLang="zh-CN" sz="1100" b="0" kern="1200" dirty="0">
                          <a:solidFill>
                            <a:schemeClr val="tx1"/>
                          </a:solidFill>
                          <a:latin typeface="+mn-lt"/>
                          <a:ea typeface="+mn-ea"/>
                          <a:cs typeface="+mn-cs"/>
                        </a:rPr>
                        <a:t>-</a:t>
                      </a:r>
                      <a:r>
                        <a:rPr lang="en-US" sz="1100" b="0" kern="1200" dirty="0">
                          <a:solidFill>
                            <a:schemeClr val="tx1"/>
                          </a:solidFill>
                          <a:latin typeface="+mn-lt"/>
                          <a:ea typeface="+mn-ea"/>
                          <a:cs typeface="+mn-cs"/>
                        </a:rPr>
                        <a:t> 6 000 RPM</a:t>
                      </a:r>
                      <a:r>
                        <a:rPr lang="zh-CN" altLang="fr-FR" sz="1100" b="0" kern="1200" dirty="0">
                          <a:solidFill>
                            <a:schemeClr val="tx1"/>
                          </a:solidFill>
                          <a:latin typeface="+mn-lt"/>
                          <a:ea typeface="+mn-ea"/>
                          <a:cs typeface="+mn-cs"/>
                        </a:rPr>
                        <a:t>，根据产品粘度</a:t>
                      </a:r>
                      <a:endParaRPr lang="en-US" sz="1100" b="0" kern="1200" dirty="0">
                        <a:solidFill>
                          <a:schemeClr val="tx1"/>
                        </a:solidFill>
                        <a:latin typeface="+mn-lt"/>
                        <a:ea typeface="+mn-ea"/>
                        <a:cs typeface="+mn-cs"/>
                      </a:endParaRPr>
                    </a:p>
                  </a:txBody>
                  <a:tcPr marL="68580" marR="68580"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14933187"/>
                  </a:ext>
                </a:extLst>
              </a:tr>
              <a:tr h="259080">
                <a:tc>
                  <a:txBody>
                    <a:bodyPr/>
                    <a:lstStyle/>
                    <a:p>
                      <a:pPr marL="0" indent="0" algn="l" defTabSz="755934" rtl="0" eaLnBrk="1" latinLnBrk="0" hangingPunct="1">
                        <a:spcAft>
                          <a:spcPts val="0"/>
                        </a:spcAft>
                        <a:buFont typeface="Wingdings" panose="05000000000000000000" pitchFamily="2" charset="2"/>
                        <a:buNone/>
                      </a:pPr>
                      <a:r>
                        <a:rPr lang="zh-CN" altLang="fr-FR" sz="1100" b="0" kern="1200" dirty="0">
                          <a:solidFill>
                            <a:schemeClr val="tx1"/>
                          </a:solidFill>
                          <a:latin typeface="+mn-lt"/>
                          <a:ea typeface="+mn-ea"/>
                          <a:cs typeface="+mn-cs"/>
                        </a:rPr>
                        <a:t>液体体积</a:t>
                      </a:r>
                      <a:endParaRPr lang="en-US" sz="1100" b="0" kern="1200" dirty="0">
                        <a:solidFill>
                          <a:schemeClr val="tx1"/>
                        </a:solidFill>
                        <a:latin typeface="+mn-lt"/>
                        <a:ea typeface="+mn-ea"/>
                        <a:cs typeface="+mn-cs"/>
                      </a:endParaRPr>
                    </a:p>
                  </a:txBody>
                  <a:tcPr marL="68580" marR="68580"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lgn="l" defTabSz="755934" rtl="0" eaLnBrk="1" latinLnBrk="0" hangingPunct="1">
                        <a:spcAft>
                          <a:spcPts val="0"/>
                        </a:spcAft>
                        <a:buFont typeface="Wingdings" panose="05000000000000000000" pitchFamily="2" charset="2"/>
                        <a:buNone/>
                      </a:pPr>
                      <a:r>
                        <a:rPr lang="en-US" sz="1100" b="0" kern="1200" dirty="0">
                          <a:solidFill>
                            <a:schemeClr val="tx1"/>
                          </a:solidFill>
                          <a:latin typeface="+mn-lt"/>
                          <a:ea typeface="+mn-ea"/>
                          <a:cs typeface="+mn-cs"/>
                        </a:rPr>
                        <a:t>90 - 180 ml (</a:t>
                      </a:r>
                      <a:r>
                        <a:rPr lang="zh-CN" altLang="fr-FR" sz="1100" b="0" kern="1200" dirty="0">
                          <a:solidFill>
                            <a:schemeClr val="tx1"/>
                          </a:solidFill>
                          <a:latin typeface="+mn-lt"/>
                          <a:ea typeface="+mn-ea"/>
                          <a:cs typeface="+mn-cs"/>
                        </a:rPr>
                        <a:t>间接搅拌</a:t>
                      </a:r>
                      <a:r>
                        <a:rPr lang="en-US" sz="1100" b="0" kern="1200" dirty="0">
                          <a:solidFill>
                            <a:schemeClr val="tx1"/>
                          </a:solidFill>
                          <a:latin typeface="+mn-lt"/>
                          <a:ea typeface="+mn-ea"/>
                          <a:cs typeface="+mn-cs"/>
                        </a:rPr>
                        <a:t>) / 80 - 110 ml (</a:t>
                      </a:r>
                      <a:r>
                        <a:rPr lang="zh-CN" altLang="fr-FR" sz="1100" b="0" kern="1200" dirty="0">
                          <a:solidFill>
                            <a:schemeClr val="tx1"/>
                          </a:solidFill>
                          <a:latin typeface="+mn-lt"/>
                          <a:ea typeface="+mn-ea"/>
                          <a:cs typeface="+mn-cs"/>
                        </a:rPr>
                        <a:t>直接搅拌</a:t>
                      </a:r>
                      <a:r>
                        <a:rPr lang="en-US" sz="1100" b="0" kern="1200" dirty="0">
                          <a:solidFill>
                            <a:schemeClr val="tx1"/>
                          </a:solidFill>
                          <a:latin typeface="+mn-lt"/>
                          <a:ea typeface="+mn-ea"/>
                          <a:cs typeface="+mn-cs"/>
                        </a:rPr>
                        <a:t>)</a:t>
                      </a:r>
                    </a:p>
                  </a:txBody>
                  <a:tcPr marL="68580" marR="68580"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54163459"/>
                  </a:ext>
                </a:extLst>
              </a:tr>
              <a:tr h="259080">
                <a:tc>
                  <a:txBody>
                    <a:bodyPr/>
                    <a:lstStyle/>
                    <a:p>
                      <a:pPr marL="0" indent="0" algn="l" defTabSz="755934" rtl="0" eaLnBrk="1" latinLnBrk="0" hangingPunct="1">
                        <a:spcAft>
                          <a:spcPts val="0"/>
                        </a:spcAft>
                        <a:buFont typeface="Wingdings" panose="05000000000000000000" pitchFamily="2" charset="2"/>
                        <a:buNone/>
                      </a:pPr>
                      <a:r>
                        <a:rPr lang="zh-CN" altLang="fr-FR" sz="1100" b="0" kern="1200" dirty="0">
                          <a:solidFill>
                            <a:schemeClr val="tx1"/>
                          </a:solidFill>
                          <a:latin typeface="+mn-lt"/>
                          <a:ea typeface="+mn-ea"/>
                          <a:cs typeface="+mn-cs"/>
                        </a:rPr>
                        <a:t>选项</a:t>
                      </a:r>
                      <a:endParaRPr lang="en-US" sz="1100" b="0" kern="1200" dirty="0">
                        <a:solidFill>
                          <a:schemeClr val="tx1"/>
                        </a:solidFill>
                        <a:latin typeface="+mn-lt"/>
                        <a:ea typeface="+mn-ea"/>
                        <a:cs typeface="+mn-cs"/>
                      </a:endParaRPr>
                    </a:p>
                  </a:txBody>
                  <a:tcPr marL="68580" marR="68580"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zh-CN" altLang="fr-FR" sz="1100" b="0" dirty="0">
                          <a:solidFill>
                            <a:schemeClr val="tx1"/>
                          </a:solidFill>
                        </a:rPr>
                        <a:t>自动清洗、泡尺寸分析</a:t>
                      </a:r>
                      <a:r>
                        <a:rPr lang="en-US" sz="1100" b="0" dirty="0">
                          <a:solidFill>
                            <a:schemeClr val="tx1"/>
                          </a:solidFill>
                        </a:rPr>
                        <a:t> (CSA)</a:t>
                      </a:r>
                      <a:r>
                        <a:rPr lang="zh-CN" altLang="fr-FR" sz="1100" b="0" dirty="0">
                          <a:solidFill>
                            <a:schemeClr val="tx1"/>
                          </a:solidFill>
                        </a:rPr>
                        <a:t>、鼓气选项和自动进样选项等</a:t>
                      </a:r>
                      <a:endParaRPr lang="en-US" sz="1100" b="0" dirty="0">
                        <a:solidFill>
                          <a:schemeClr val="tx1"/>
                        </a:solidFill>
                      </a:endParaRPr>
                    </a:p>
                  </a:txBody>
                  <a:tcPr marL="68580" marR="68580"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46233548"/>
                  </a:ext>
                </a:extLst>
              </a:tr>
            </a:tbl>
          </a:graphicData>
        </a:graphic>
      </p:graphicFrame>
      <p:cxnSp>
        <p:nvCxnSpPr>
          <p:cNvPr id="15" name="Connecteur droit 14">
            <a:extLst>
              <a:ext uri="{FF2B5EF4-FFF2-40B4-BE49-F238E27FC236}">
                <a16:creationId xmlns:a16="http://schemas.microsoft.com/office/drawing/2014/main" xmlns="" id="{7E6E2472-873B-4581-9198-B718C7039274}"/>
              </a:ext>
            </a:extLst>
          </p:cNvPr>
          <p:cNvCxnSpPr>
            <a:cxnSpLocks/>
          </p:cNvCxnSpPr>
          <p:nvPr/>
        </p:nvCxnSpPr>
        <p:spPr>
          <a:xfrm>
            <a:off x="177767" y="1003607"/>
            <a:ext cx="7215070" cy="0"/>
          </a:xfrm>
          <a:prstGeom prst="line">
            <a:avLst/>
          </a:prstGeom>
          <a:ln w="15875">
            <a:solidFill>
              <a:srgbClr val="155E88"/>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xmlns="" id="{77045821-D0E8-4C38-8DC4-F662DCCAD9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726" y="1078388"/>
            <a:ext cx="401778" cy="398251"/>
          </a:xfrm>
          <a:prstGeom prst="rect">
            <a:avLst/>
          </a:prstGeom>
        </p:spPr>
      </p:pic>
      <p:graphicFrame>
        <p:nvGraphicFramePr>
          <p:cNvPr id="18" name="Tableau 17">
            <a:extLst>
              <a:ext uri="{FF2B5EF4-FFF2-40B4-BE49-F238E27FC236}">
                <a16:creationId xmlns:a16="http://schemas.microsoft.com/office/drawing/2014/main" xmlns="" id="{CD61BDA0-FFA8-4947-B05A-0D1CD5A534AB}"/>
              </a:ext>
            </a:extLst>
          </p:cNvPr>
          <p:cNvGraphicFramePr>
            <a:graphicFrameLocks noGrp="1"/>
          </p:cNvGraphicFramePr>
          <p:nvPr>
            <p:extLst>
              <p:ext uri="{D42A27DB-BD31-4B8C-83A1-F6EECF244321}">
                <p14:modId xmlns:p14="http://schemas.microsoft.com/office/powerpoint/2010/main" val="2795906610"/>
              </p:ext>
            </p:extLst>
          </p:nvPr>
        </p:nvGraphicFramePr>
        <p:xfrm>
          <a:off x="3528452" y="5339023"/>
          <a:ext cx="3590336" cy="1593903"/>
        </p:xfrm>
        <a:graphic>
          <a:graphicData uri="http://schemas.openxmlformats.org/drawingml/2006/table">
            <a:tbl>
              <a:tblPr firstRow="1" bandRow="1">
                <a:effectLst/>
                <a:tableStyleId>{5940675A-B579-460E-94D1-54222C63F5DA}</a:tableStyleId>
              </a:tblPr>
              <a:tblGrid>
                <a:gridCol w="1668462">
                  <a:extLst>
                    <a:ext uri="{9D8B030D-6E8A-4147-A177-3AD203B41FA5}">
                      <a16:colId xmlns:a16="http://schemas.microsoft.com/office/drawing/2014/main" xmlns="" val="3873192432"/>
                    </a:ext>
                  </a:extLst>
                </a:gridCol>
                <a:gridCol w="1921874">
                  <a:extLst>
                    <a:ext uri="{9D8B030D-6E8A-4147-A177-3AD203B41FA5}">
                      <a16:colId xmlns:a16="http://schemas.microsoft.com/office/drawing/2014/main" xmlns="" val="873289453"/>
                    </a:ext>
                  </a:extLst>
                </a:gridCol>
              </a:tblGrid>
              <a:tr h="277193">
                <a:tc>
                  <a:txBody>
                    <a:bodyPr/>
                    <a:lstStyle/>
                    <a:p>
                      <a:pPr algn="ctr"/>
                      <a:r>
                        <a:rPr lang="zh-CN" altLang="fr-FR" sz="1100" b="1" dirty="0">
                          <a:solidFill>
                            <a:schemeClr val="tx1"/>
                          </a:solidFill>
                        </a:rPr>
                        <a:t>直接测量获取的数据</a:t>
                      </a:r>
                      <a:endParaRPr lang="en-US" sz="1100" b="1"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fr-FR" sz="1100" b="1" dirty="0">
                          <a:solidFill>
                            <a:schemeClr val="tx1"/>
                          </a:solidFill>
                        </a:rPr>
                        <a:t>通过数据计算获取的数据</a:t>
                      </a:r>
                      <a:endParaRPr lang="en-US" sz="1100" b="1"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94660152"/>
                  </a:ext>
                </a:extLst>
              </a:tr>
              <a:tr h="1316710">
                <a:tc>
                  <a:txBody>
                    <a:bodyPr/>
                    <a:lstStyle/>
                    <a:p>
                      <a:pPr marL="285750" indent="-285750">
                        <a:buFont typeface="Wingdings" panose="05000000000000000000" pitchFamily="2" charset="2"/>
                        <a:buChar char="§"/>
                      </a:pPr>
                      <a:r>
                        <a:rPr lang="zh-CN" altLang="fr-FR" sz="1100" dirty="0">
                          <a:solidFill>
                            <a:schemeClr val="tx1"/>
                          </a:solidFill>
                        </a:rPr>
                        <a:t>泡沫体积</a:t>
                      </a:r>
                      <a:endParaRPr lang="en-US" sz="1100" dirty="0">
                        <a:solidFill>
                          <a:schemeClr val="tx1"/>
                        </a:solidFill>
                      </a:endParaRPr>
                    </a:p>
                    <a:p>
                      <a:pPr marL="285750" indent="-285750">
                        <a:buFont typeface="Wingdings" panose="05000000000000000000" pitchFamily="2" charset="2"/>
                        <a:buChar char="§"/>
                      </a:pPr>
                      <a:r>
                        <a:rPr lang="zh-CN" altLang="fr-FR" sz="1100" dirty="0">
                          <a:solidFill>
                            <a:schemeClr val="tx1"/>
                          </a:solidFill>
                        </a:rPr>
                        <a:t>液体体积</a:t>
                      </a:r>
                      <a:endParaRPr lang="en-US" sz="1100" dirty="0">
                        <a:solidFill>
                          <a:schemeClr val="tx1"/>
                        </a:solidFill>
                      </a:endParaRPr>
                    </a:p>
                    <a:p>
                      <a:pPr marL="285750" indent="-285750">
                        <a:buFont typeface="Wingdings" panose="05000000000000000000" pitchFamily="2" charset="2"/>
                        <a:buChar char="§"/>
                      </a:pPr>
                      <a:r>
                        <a:rPr lang="zh-CN" altLang="fr-FR" sz="1100" dirty="0">
                          <a:solidFill>
                            <a:schemeClr val="tx1"/>
                          </a:solidFill>
                        </a:rPr>
                        <a:t>泡沫含水量</a:t>
                      </a:r>
                      <a:endParaRPr lang="en-US" sz="1100" dirty="0">
                        <a:solidFill>
                          <a:schemeClr val="tx1"/>
                        </a:solidFill>
                      </a:endParaRPr>
                    </a:p>
                    <a:p>
                      <a:pPr marL="285750" indent="-285750">
                        <a:buFont typeface="Wingdings" panose="05000000000000000000" pitchFamily="2" charset="2"/>
                        <a:buChar char="§"/>
                      </a:pPr>
                      <a:r>
                        <a:rPr lang="zh-CN" altLang="fr-FR" sz="1100" dirty="0">
                          <a:solidFill>
                            <a:schemeClr val="tx1"/>
                          </a:solidFill>
                        </a:rPr>
                        <a:t>搅拌转速</a:t>
                      </a:r>
                      <a:endParaRPr lang="en-US" sz="1100" dirty="0">
                        <a:solidFill>
                          <a:schemeClr val="tx1"/>
                        </a:solidFill>
                      </a:endParaRPr>
                    </a:p>
                    <a:p>
                      <a:pPr marL="285750" indent="-285750">
                        <a:buFont typeface="Wingdings" panose="05000000000000000000" pitchFamily="2" charset="2"/>
                        <a:buChar char="§"/>
                      </a:pPr>
                      <a:r>
                        <a:rPr lang="zh-CN" altLang="fr-FR" sz="1100" dirty="0">
                          <a:solidFill>
                            <a:schemeClr val="tx1"/>
                          </a:solidFill>
                        </a:rPr>
                        <a:t>温度</a:t>
                      </a:r>
                      <a:endParaRPr lang="en-US" sz="1100" dirty="0">
                        <a:solidFill>
                          <a:schemeClr val="tx1"/>
                        </a:solidFill>
                      </a:endParaRPr>
                    </a:p>
                    <a:p>
                      <a:pPr marL="285750" indent="-285750">
                        <a:buFont typeface="Wingdings" panose="05000000000000000000" pitchFamily="2" charset="2"/>
                        <a:buChar char="§"/>
                      </a:pPr>
                      <a:r>
                        <a:rPr lang="zh-CN" altLang="fr-FR" sz="1100" dirty="0">
                          <a:solidFill>
                            <a:schemeClr val="tx1"/>
                          </a:solidFill>
                        </a:rPr>
                        <a:t>泡沫电导</a:t>
                      </a:r>
                      <a:endParaRPr lang="en-US" sz="1100" dirty="0">
                        <a:solidFill>
                          <a:schemeClr val="tx1"/>
                        </a:solidFill>
                      </a:endParaRPr>
                    </a:p>
                    <a:p>
                      <a:pPr marL="0" indent="0">
                        <a:buFont typeface="Wingdings" panose="05000000000000000000" pitchFamily="2" charset="2"/>
                        <a:buNone/>
                      </a:pPr>
                      <a:endParaRPr lang="en-US" sz="110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285750" indent="-285750">
                        <a:buFont typeface="Wingdings" panose="05000000000000000000" pitchFamily="2" charset="2"/>
                        <a:buChar char="ü"/>
                      </a:pPr>
                      <a:r>
                        <a:rPr lang="zh-CN" altLang="fr-FR" sz="1100" dirty="0">
                          <a:solidFill>
                            <a:schemeClr val="tx1"/>
                          </a:solidFill>
                        </a:rPr>
                        <a:t>起泡能力</a:t>
                      </a:r>
                      <a:endParaRPr lang="en-US" sz="1100" dirty="0">
                        <a:solidFill>
                          <a:schemeClr val="tx1"/>
                        </a:solidFill>
                      </a:endParaRPr>
                    </a:p>
                    <a:p>
                      <a:pPr marL="285750" indent="-285750">
                        <a:buFont typeface="Wingdings" panose="05000000000000000000" pitchFamily="2" charset="2"/>
                        <a:buChar char="ü"/>
                      </a:pPr>
                      <a:r>
                        <a:rPr lang="zh-CN" altLang="fr-FR" sz="1100" dirty="0">
                          <a:solidFill>
                            <a:schemeClr val="tx1"/>
                          </a:solidFill>
                        </a:rPr>
                        <a:t>泡沫稳定性</a:t>
                      </a:r>
                      <a:endParaRPr lang="en-US" sz="1100" dirty="0">
                        <a:solidFill>
                          <a:schemeClr val="tx1"/>
                        </a:solidFill>
                      </a:endParaRPr>
                    </a:p>
                    <a:p>
                      <a:pPr marL="285750" indent="-285750">
                        <a:buFont typeface="Wingdings" panose="05000000000000000000" pitchFamily="2" charset="2"/>
                        <a:buChar char="ü"/>
                      </a:pPr>
                      <a:r>
                        <a:rPr lang="zh-CN" altLang="fr-FR" sz="1100" dirty="0">
                          <a:solidFill>
                            <a:schemeClr val="tx1"/>
                          </a:solidFill>
                        </a:rPr>
                        <a:t>泡沫中液体稳定性</a:t>
                      </a:r>
                      <a:endParaRPr lang="en-US" sz="1100" dirty="0">
                        <a:solidFill>
                          <a:schemeClr val="tx1"/>
                        </a:solidFill>
                      </a:endParaRPr>
                    </a:p>
                    <a:p>
                      <a:pPr marL="285750" indent="-285750">
                        <a:buFont typeface="Wingdings" panose="05000000000000000000" pitchFamily="2" charset="2"/>
                        <a:buChar char="ü"/>
                      </a:pPr>
                      <a:r>
                        <a:rPr lang="zh-CN" altLang="fr-FR" sz="1100" dirty="0">
                          <a:solidFill>
                            <a:schemeClr val="tx1"/>
                          </a:solidFill>
                        </a:rPr>
                        <a:t>泡沫密度</a:t>
                      </a:r>
                      <a:endParaRPr lang="en-US" sz="1100" dirty="0">
                        <a:solidFill>
                          <a:schemeClr val="tx1"/>
                        </a:solidFill>
                      </a:endParaRPr>
                    </a:p>
                    <a:p>
                      <a:pPr marL="0" indent="0">
                        <a:buFont typeface="Wingdings" panose="05000000000000000000" pitchFamily="2" charset="2"/>
                        <a:buNone/>
                      </a:pPr>
                      <a:endParaRPr lang="en-US" sz="110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3414933187"/>
                  </a:ext>
                </a:extLst>
              </a:tr>
            </a:tbl>
          </a:graphicData>
        </a:graphic>
      </p:graphicFrame>
      <p:sp>
        <p:nvSpPr>
          <p:cNvPr id="20" name="ZoneTexte 19">
            <a:extLst>
              <a:ext uri="{FF2B5EF4-FFF2-40B4-BE49-F238E27FC236}">
                <a16:creationId xmlns:a16="http://schemas.microsoft.com/office/drawing/2014/main" xmlns="" id="{1C27C8F8-F7D6-4DEE-B5A6-7D1EDA3D50D5}"/>
              </a:ext>
            </a:extLst>
          </p:cNvPr>
          <p:cNvSpPr txBox="1"/>
          <p:nvPr/>
        </p:nvSpPr>
        <p:spPr>
          <a:xfrm>
            <a:off x="309311" y="7220876"/>
            <a:ext cx="6796891" cy="1015663"/>
          </a:xfrm>
          <a:prstGeom prst="rect">
            <a:avLst/>
          </a:prstGeom>
          <a:noFill/>
          <a:ln>
            <a:solidFill>
              <a:schemeClr val="tx1">
                <a:lumMod val="50000"/>
                <a:lumOff val="50000"/>
              </a:schemeClr>
            </a:solidFill>
          </a:ln>
        </p:spPr>
        <p:txBody>
          <a:bodyPr wrap="square" rtlCol="0">
            <a:spAutoFit/>
          </a:bodyPr>
          <a:lstStyle/>
          <a:p>
            <a:pPr algn="just"/>
            <a:r>
              <a:rPr lang="zh-CN" altLang="fr-FR" sz="1200" b="1" dirty="0">
                <a:solidFill>
                  <a:schemeClr val="accent6">
                    <a:lumMod val="75000"/>
                  </a:schemeClr>
                </a:solidFill>
              </a:rPr>
              <a:t>应用</a:t>
            </a:r>
            <a:endParaRPr lang="en-US" sz="1200" b="1" dirty="0">
              <a:solidFill>
                <a:schemeClr val="accent6">
                  <a:lumMod val="75000"/>
                </a:schemeClr>
              </a:solidFill>
            </a:endParaRPr>
          </a:p>
          <a:p>
            <a:pPr algn="just"/>
            <a:endParaRPr lang="en-US" sz="400" dirty="0">
              <a:solidFill>
                <a:schemeClr val="tx1">
                  <a:lumMod val="65000"/>
                  <a:lumOff val="35000"/>
                </a:schemeClr>
              </a:solidFill>
            </a:endParaRPr>
          </a:p>
          <a:p>
            <a:pPr marL="285750" indent="-285750" algn="just">
              <a:buFont typeface="Arial" panose="020B0604020202020204" pitchFamily="34" charset="0"/>
              <a:buChar char="•"/>
            </a:pPr>
            <a:r>
              <a:rPr lang="zh-CN" altLang="fr-FR" sz="1100" dirty="0"/>
              <a:t>起泡能力</a:t>
            </a:r>
            <a:r>
              <a:rPr lang="en-US" sz="1100" dirty="0"/>
              <a:t>: </a:t>
            </a:r>
            <a:r>
              <a:rPr lang="zh-CN" altLang="fr-FR" sz="1100" dirty="0"/>
              <a:t>洗发水、乳剂，咖啡，啤酒，添加剂和配方产品等</a:t>
            </a:r>
            <a:endParaRPr lang="en-US" sz="1100" dirty="0"/>
          </a:p>
          <a:p>
            <a:pPr marL="285750" indent="-285750" algn="just">
              <a:buFont typeface="Arial" panose="020B0604020202020204" pitchFamily="34" charset="0"/>
              <a:buChar char="•"/>
            </a:pPr>
            <a:r>
              <a:rPr lang="zh-CN" altLang="fr-FR" sz="1100" dirty="0"/>
              <a:t>科学分析相关的感知测试</a:t>
            </a:r>
            <a:endParaRPr lang="en-US" sz="1100" dirty="0"/>
          </a:p>
          <a:p>
            <a:pPr marL="285750" indent="-285750" algn="just">
              <a:buFont typeface="Arial" panose="020B0604020202020204" pitchFamily="34" charset="0"/>
              <a:buChar char="•"/>
            </a:pPr>
            <a:r>
              <a:rPr lang="zh-CN" altLang="fr-FR" sz="1100" dirty="0"/>
              <a:t>改善配方和表面活性剂筛选</a:t>
            </a:r>
            <a:endParaRPr lang="fr-FR" altLang="zh-CN" sz="1100" dirty="0"/>
          </a:p>
          <a:p>
            <a:pPr marL="285750" indent="-285750" algn="just">
              <a:buFont typeface="Arial" panose="020B0604020202020204" pitchFamily="34" charset="0"/>
              <a:buChar char="•"/>
            </a:pPr>
            <a:r>
              <a:rPr lang="zh-CN" altLang="fr-FR" sz="1100" dirty="0"/>
              <a:t>剪切法起泡研究</a:t>
            </a:r>
            <a:endParaRPr lang="en-US" sz="1100" dirty="0"/>
          </a:p>
        </p:txBody>
      </p:sp>
      <p:grpSp>
        <p:nvGrpSpPr>
          <p:cNvPr id="27" name="Groupe 26">
            <a:extLst>
              <a:ext uri="{FF2B5EF4-FFF2-40B4-BE49-F238E27FC236}">
                <a16:creationId xmlns:a16="http://schemas.microsoft.com/office/drawing/2014/main" xmlns="" id="{6147EB51-9D26-4304-BE4C-68A1E32CF391}"/>
              </a:ext>
            </a:extLst>
          </p:cNvPr>
          <p:cNvGrpSpPr/>
          <p:nvPr/>
        </p:nvGrpSpPr>
        <p:grpSpPr>
          <a:xfrm>
            <a:off x="3895499" y="2502642"/>
            <a:ext cx="2856242" cy="2456611"/>
            <a:chOff x="4346142" y="2377244"/>
            <a:chExt cx="2856242" cy="2456611"/>
          </a:xfrm>
        </p:grpSpPr>
        <p:pic>
          <p:nvPicPr>
            <p:cNvPr id="28" name="Image 27">
              <a:extLst>
                <a:ext uri="{FF2B5EF4-FFF2-40B4-BE49-F238E27FC236}">
                  <a16:creationId xmlns:a16="http://schemas.microsoft.com/office/drawing/2014/main" xmlns="" id="{8FADFA5E-60F1-416E-A24B-8DDD72CA1C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636" t="28333" r="29744" b="6667"/>
            <a:stretch/>
          </p:blipFill>
          <p:spPr>
            <a:xfrm>
              <a:off x="4346142" y="3489033"/>
              <a:ext cx="1171962" cy="1269626"/>
            </a:xfrm>
            <a:prstGeom prst="rect">
              <a:avLst/>
            </a:prstGeom>
          </p:spPr>
        </p:pic>
        <p:grpSp>
          <p:nvGrpSpPr>
            <p:cNvPr id="29" name="Groupe 28">
              <a:extLst>
                <a:ext uri="{FF2B5EF4-FFF2-40B4-BE49-F238E27FC236}">
                  <a16:creationId xmlns:a16="http://schemas.microsoft.com/office/drawing/2014/main" xmlns="" id="{0BA4366E-1110-471E-ABA2-7466F4893549}"/>
                </a:ext>
              </a:extLst>
            </p:cNvPr>
            <p:cNvGrpSpPr/>
            <p:nvPr/>
          </p:nvGrpSpPr>
          <p:grpSpPr>
            <a:xfrm>
              <a:off x="4825842" y="2377244"/>
              <a:ext cx="2376542" cy="2456611"/>
              <a:chOff x="4925320" y="2478839"/>
              <a:chExt cx="2376542" cy="2456611"/>
            </a:xfrm>
          </p:grpSpPr>
          <p:grpSp>
            <p:nvGrpSpPr>
              <p:cNvPr id="31" name="Groupe 30">
                <a:extLst>
                  <a:ext uri="{FF2B5EF4-FFF2-40B4-BE49-F238E27FC236}">
                    <a16:creationId xmlns:a16="http://schemas.microsoft.com/office/drawing/2014/main" xmlns="" id="{34223BE4-8044-4BD4-B53A-02CE4127A6DC}"/>
                  </a:ext>
                </a:extLst>
              </p:cNvPr>
              <p:cNvGrpSpPr/>
              <p:nvPr/>
            </p:nvGrpSpPr>
            <p:grpSpPr>
              <a:xfrm>
                <a:off x="5636564" y="3629988"/>
                <a:ext cx="1665298" cy="1305462"/>
                <a:chOff x="2019353" y="4024402"/>
                <a:chExt cx="4218833" cy="3437755"/>
              </a:xfrm>
            </p:grpSpPr>
            <p:pic>
              <p:nvPicPr>
                <p:cNvPr id="35" name="Image 34">
                  <a:extLst>
                    <a:ext uri="{FF2B5EF4-FFF2-40B4-BE49-F238E27FC236}">
                      <a16:creationId xmlns:a16="http://schemas.microsoft.com/office/drawing/2014/main" xmlns="" id="{098321B6-073E-4CCE-8541-C108A3A6BD6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096" r="44969" b="12381"/>
                <a:stretch/>
              </p:blipFill>
              <p:spPr>
                <a:xfrm>
                  <a:off x="2019353" y="4024402"/>
                  <a:ext cx="1402048" cy="2734722"/>
                </a:xfrm>
                <a:prstGeom prst="rect">
                  <a:avLst/>
                </a:prstGeom>
              </p:spPr>
            </p:pic>
            <p:pic>
              <p:nvPicPr>
                <p:cNvPr id="36" name="Image 35" descr="Une image contenant table, neige&#10;&#10;Description générée automatiquement">
                  <a:extLst>
                    <a:ext uri="{FF2B5EF4-FFF2-40B4-BE49-F238E27FC236}">
                      <a16:creationId xmlns:a16="http://schemas.microsoft.com/office/drawing/2014/main" xmlns="" id="{B7C849D6-7590-4900-86F3-5010A5F366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3509" y="4204974"/>
                  <a:ext cx="3901448" cy="3121157"/>
                </a:xfrm>
                <a:prstGeom prst="rect">
                  <a:avLst/>
                </a:prstGeom>
              </p:spPr>
            </p:pic>
            <p:pic>
              <p:nvPicPr>
                <p:cNvPr id="37" name="Image 36" descr="Une image contenant table&#10;&#10;Description générée automatiquement">
                  <a:extLst>
                    <a:ext uri="{FF2B5EF4-FFF2-40B4-BE49-F238E27FC236}">
                      <a16:creationId xmlns:a16="http://schemas.microsoft.com/office/drawing/2014/main" xmlns="" id="{129E624B-10ED-4D3F-8860-39E5A9A97E7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5191"/>
                <a:stretch/>
              </p:blipFill>
              <p:spPr>
                <a:xfrm>
                  <a:off x="2717816" y="4316780"/>
                  <a:ext cx="3308832" cy="3121158"/>
                </a:xfrm>
                <a:prstGeom prst="rect">
                  <a:avLst/>
                </a:prstGeom>
              </p:spPr>
            </p:pic>
            <p:pic>
              <p:nvPicPr>
                <p:cNvPr id="38" name="Image 37" descr="Une image contenant table, assis&#10;&#10;Description générée automatiquement">
                  <a:extLst>
                    <a:ext uri="{FF2B5EF4-FFF2-40B4-BE49-F238E27FC236}">
                      <a16:creationId xmlns:a16="http://schemas.microsoft.com/office/drawing/2014/main" xmlns="" id="{74FF8917-F9FE-4662-8432-89A34425745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 r="32439" b="8876"/>
                <a:stretch/>
              </p:blipFill>
              <p:spPr>
                <a:xfrm>
                  <a:off x="3525926" y="4535597"/>
                  <a:ext cx="2712260" cy="2926560"/>
                </a:xfrm>
                <a:prstGeom prst="rect">
                  <a:avLst/>
                </a:prstGeom>
              </p:spPr>
            </p:pic>
          </p:grpSp>
          <p:cxnSp>
            <p:nvCxnSpPr>
              <p:cNvPr id="32" name="Connecteur droit avec flèche 31">
                <a:extLst>
                  <a:ext uri="{FF2B5EF4-FFF2-40B4-BE49-F238E27FC236}">
                    <a16:creationId xmlns:a16="http://schemas.microsoft.com/office/drawing/2014/main" xmlns="" id="{7C0DFC53-AD72-4352-8EA4-3A626863C22A}"/>
                  </a:ext>
                </a:extLst>
              </p:cNvPr>
              <p:cNvCxnSpPr>
                <a:cxnSpLocks/>
              </p:cNvCxnSpPr>
              <p:nvPr/>
            </p:nvCxnSpPr>
            <p:spPr>
              <a:xfrm flipV="1">
                <a:off x="4925320" y="2806769"/>
                <a:ext cx="542157" cy="1017343"/>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xmlns="" id="{FAD83031-8540-4E67-BAE6-82D94CF64FE8}"/>
                  </a:ext>
                </a:extLst>
              </p:cNvPr>
              <p:cNvCxnSpPr>
                <a:cxnSpLocks/>
              </p:cNvCxnSpPr>
              <p:nvPr/>
            </p:nvCxnSpPr>
            <p:spPr>
              <a:xfrm flipH="1" flipV="1">
                <a:off x="5488854" y="2478839"/>
                <a:ext cx="1064502" cy="1397264"/>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62909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xmlns="" id="{8563F289-DB51-44D1-BF4B-79711CB01D68}"/>
              </a:ext>
            </a:extLst>
          </p:cNvPr>
          <p:cNvSpPr txBox="1"/>
          <p:nvPr/>
        </p:nvSpPr>
        <p:spPr>
          <a:xfrm>
            <a:off x="189236" y="653822"/>
            <a:ext cx="7166495" cy="707886"/>
          </a:xfrm>
          <a:prstGeom prst="rect">
            <a:avLst/>
          </a:prstGeom>
          <a:noFill/>
          <a:effectLst/>
        </p:spPr>
        <p:txBody>
          <a:bodyPr wrap="square" rtlCol="0" anchor="ctr">
            <a:spAutoFit/>
          </a:bodyPr>
          <a:lstStyle/>
          <a:p>
            <a:r>
              <a:rPr lang="zh-CN" altLang="fr-FR" sz="2000" b="1" dirty="0">
                <a:solidFill>
                  <a:schemeClr val="accent6">
                    <a:lumMod val="75000"/>
                  </a:schemeClr>
                </a:solidFill>
              </a:rPr>
              <a:t>泡尺寸分析 （</a:t>
            </a:r>
            <a:r>
              <a:rPr lang="fr-FR" altLang="zh-CN" sz="2000" b="1" dirty="0">
                <a:solidFill>
                  <a:schemeClr val="accent6">
                    <a:lumMod val="75000"/>
                  </a:schemeClr>
                </a:solidFill>
              </a:rPr>
              <a:t>CSA</a:t>
            </a:r>
            <a:r>
              <a:rPr lang="zh-CN" altLang="fr-FR" sz="2000" b="1" dirty="0">
                <a:solidFill>
                  <a:schemeClr val="accent6">
                    <a:lumMod val="75000"/>
                  </a:schemeClr>
                </a:solidFill>
              </a:rPr>
              <a:t>）</a:t>
            </a:r>
            <a:endParaRPr lang="en-US" sz="2000" b="1" dirty="0">
              <a:solidFill>
                <a:schemeClr val="accent6">
                  <a:lumMod val="75000"/>
                </a:schemeClr>
              </a:solidFill>
            </a:endParaRPr>
          </a:p>
          <a:p>
            <a:r>
              <a:rPr lang="zh-CN" altLang="fr-FR" sz="2000" i="1" dirty="0">
                <a:solidFill>
                  <a:schemeClr val="accent6">
                    <a:lumMod val="75000"/>
                  </a:schemeClr>
                </a:solidFill>
              </a:rPr>
              <a:t>照相机和软件</a:t>
            </a:r>
            <a:endParaRPr lang="fr-FR" sz="2000" i="1" dirty="0">
              <a:solidFill>
                <a:schemeClr val="accent6">
                  <a:lumMod val="75000"/>
                </a:schemeClr>
              </a:solidFill>
            </a:endParaRPr>
          </a:p>
        </p:txBody>
      </p:sp>
      <p:sp>
        <p:nvSpPr>
          <p:cNvPr id="20" name="ZoneTexte 19">
            <a:extLst>
              <a:ext uri="{FF2B5EF4-FFF2-40B4-BE49-F238E27FC236}">
                <a16:creationId xmlns:a16="http://schemas.microsoft.com/office/drawing/2014/main" xmlns="" id="{D7B672F5-1126-43D8-A9B1-D11CF7F36434}"/>
              </a:ext>
            </a:extLst>
          </p:cNvPr>
          <p:cNvSpPr txBox="1"/>
          <p:nvPr/>
        </p:nvSpPr>
        <p:spPr>
          <a:xfrm>
            <a:off x="381506" y="1747831"/>
            <a:ext cx="3857618" cy="2492990"/>
          </a:xfrm>
          <a:prstGeom prst="rect">
            <a:avLst/>
          </a:prstGeom>
          <a:noFill/>
        </p:spPr>
        <p:txBody>
          <a:bodyPr wrap="square" rtlCol="0">
            <a:spAutoFit/>
          </a:bodyPr>
          <a:lstStyle/>
          <a:p>
            <a:pPr algn="just">
              <a:spcAft>
                <a:spcPts val="600"/>
              </a:spcAft>
            </a:pPr>
            <a:r>
              <a:rPr lang="zh-CN" altLang="en-US" sz="1100" dirty="0"/>
              <a:t>此模块配置额外的照相机，该照相机聚焦</a:t>
            </a:r>
            <a:r>
              <a:rPr lang="zh-CN" altLang="fr-FR" sz="1100" dirty="0"/>
              <a:t>在泡沫管管体</a:t>
            </a:r>
            <a:r>
              <a:rPr lang="zh-CN" altLang="en-US" sz="1100" dirty="0"/>
              <a:t>四个棱镜</a:t>
            </a:r>
            <a:r>
              <a:rPr lang="zh-CN" altLang="fr-FR" sz="1100" dirty="0"/>
              <a:t>其中之一的棱镜</a:t>
            </a:r>
            <a:r>
              <a:rPr lang="zh-CN" altLang="en-US" sz="1100" dirty="0"/>
              <a:t>视窗上</a:t>
            </a:r>
            <a:r>
              <a:rPr lang="zh-CN" altLang="fr-FR" sz="1100" dirty="0"/>
              <a:t>（大约</a:t>
            </a:r>
            <a:r>
              <a:rPr lang="fr-FR" altLang="zh-CN" sz="1100" dirty="0"/>
              <a:t>1cm2</a:t>
            </a:r>
            <a:r>
              <a:rPr lang="zh-CN" altLang="fr-FR" sz="1100" dirty="0"/>
              <a:t>）</a:t>
            </a:r>
            <a:r>
              <a:rPr lang="zh-CN" altLang="en-US" sz="1100" dirty="0"/>
              <a:t>。</a:t>
            </a:r>
            <a:endParaRPr lang="en-GB" altLang="zh-CN" sz="1100" dirty="0"/>
          </a:p>
          <a:p>
            <a:pPr algn="just">
              <a:spcAft>
                <a:spcPts val="600"/>
              </a:spcAft>
            </a:pPr>
            <a:r>
              <a:rPr lang="zh-CN" altLang="en-US" sz="1100" dirty="0"/>
              <a:t>照相机位于玻璃管附近，可以上下移动，以获取不同高度的样品信息，</a:t>
            </a:r>
            <a:endParaRPr lang="fr-FR" altLang="zh-CN" sz="1100" dirty="0"/>
          </a:p>
          <a:p>
            <a:pPr algn="just">
              <a:spcAft>
                <a:spcPts val="600"/>
              </a:spcAft>
            </a:pPr>
            <a:r>
              <a:rPr lang="zh-CN" altLang="fr-FR" sz="1100" dirty="0"/>
              <a:t>泡图片由</a:t>
            </a:r>
            <a:r>
              <a:rPr lang="zh-CN" altLang="en-US" sz="1100" dirty="0"/>
              <a:t>软件</a:t>
            </a:r>
            <a:r>
              <a:rPr lang="zh-CN" altLang="fr-FR" sz="1100" dirty="0"/>
              <a:t>自动获取和存储。</a:t>
            </a:r>
            <a:r>
              <a:rPr lang="fr-FR" altLang="zh-CN" sz="1100" dirty="0"/>
              <a:t>CSA</a:t>
            </a:r>
            <a:r>
              <a:rPr lang="zh-CN" altLang="fr-FR" sz="1100" dirty="0"/>
              <a:t>软件将自动甄别出泡沫并计算</a:t>
            </a:r>
            <a:r>
              <a:rPr lang="zh-CN" altLang="en-US" sz="1100" dirty="0"/>
              <a:t>泡的大小和分布。</a:t>
            </a:r>
          </a:p>
          <a:p>
            <a:pPr algn="just">
              <a:spcAft>
                <a:spcPts val="600"/>
              </a:spcAft>
            </a:pPr>
            <a:r>
              <a:rPr lang="zh-CN" altLang="en-US" sz="1100" dirty="0"/>
              <a:t>结果以多种统计格式显示，可以导出为</a:t>
            </a:r>
            <a:r>
              <a:rPr lang="en-US" altLang="zh-CN" sz="1100" dirty="0"/>
              <a:t>Excel</a:t>
            </a:r>
            <a:r>
              <a:rPr lang="zh-CN" altLang="en-US" sz="1100" dirty="0"/>
              <a:t>文件：</a:t>
            </a:r>
            <a:endParaRPr lang="en-GB" altLang="zh-CN" sz="1100" dirty="0"/>
          </a:p>
          <a:p>
            <a:pPr marL="171450" indent="-171450" algn="just">
              <a:spcAft>
                <a:spcPts val="600"/>
              </a:spcAft>
              <a:buFont typeface="Arial" panose="020B0604020202020204" pitchFamily="34" charset="0"/>
              <a:buChar char="•"/>
            </a:pPr>
            <a:r>
              <a:rPr lang="zh-CN" altLang="en-US" sz="1100" dirty="0"/>
              <a:t>泡半径的频率直方图</a:t>
            </a:r>
          </a:p>
          <a:p>
            <a:pPr marL="171450" indent="-171450" algn="just">
              <a:spcAft>
                <a:spcPts val="600"/>
              </a:spcAft>
              <a:buFont typeface="Arial" panose="020B0604020202020204" pitchFamily="34" charset="0"/>
              <a:buChar char="•"/>
            </a:pPr>
            <a:r>
              <a:rPr lang="zh-CN" altLang="en-US" sz="1100" dirty="0"/>
              <a:t>泡的有序半径从小到大排布</a:t>
            </a:r>
          </a:p>
          <a:p>
            <a:pPr marL="171450" indent="-171450" algn="just">
              <a:spcAft>
                <a:spcPts val="600"/>
              </a:spcAft>
              <a:buFont typeface="Arial" panose="020B0604020202020204" pitchFamily="34" charset="0"/>
              <a:buChar char="•"/>
            </a:pPr>
            <a:r>
              <a:rPr lang="zh-CN" altLang="en-US" sz="1100" dirty="0"/>
              <a:t>十分位数直方图的泡半径</a:t>
            </a:r>
          </a:p>
          <a:p>
            <a:pPr marL="171450" indent="-171450" algn="just">
              <a:spcAft>
                <a:spcPts val="600"/>
              </a:spcAft>
              <a:buFont typeface="Arial" panose="020B0604020202020204" pitchFamily="34" charset="0"/>
              <a:buChar char="•"/>
            </a:pPr>
            <a:r>
              <a:rPr lang="en-US" altLang="zh-CN" sz="1100" dirty="0"/>
              <a:t>…</a:t>
            </a:r>
            <a:r>
              <a:rPr lang="en-US" sz="1100" dirty="0"/>
              <a:t> </a:t>
            </a:r>
          </a:p>
        </p:txBody>
      </p:sp>
      <p:cxnSp>
        <p:nvCxnSpPr>
          <p:cNvPr id="18" name="Connecteur droit 17">
            <a:extLst>
              <a:ext uri="{FF2B5EF4-FFF2-40B4-BE49-F238E27FC236}">
                <a16:creationId xmlns:a16="http://schemas.microsoft.com/office/drawing/2014/main" xmlns="" id="{FC899EDD-F9D6-4E6C-91D9-0E372D283834}"/>
              </a:ext>
            </a:extLst>
          </p:cNvPr>
          <p:cNvCxnSpPr>
            <a:cxnSpLocks/>
          </p:cNvCxnSpPr>
          <p:nvPr/>
        </p:nvCxnSpPr>
        <p:spPr>
          <a:xfrm>
            <a:off x="179658" y="1022601"/>
            <a:ext cx="7215070" cy="0"/>
          </a:xfrm>
          <a:prstGeom prst="line">
            <a:avLst/>
          </a:prstGeom>
          <a:ln w="15875">
            <a:solidFill>
              <a:srgbClr val="155E88"/>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xmlns="" id="{9A7CB4DD-6401-41A6-A360-043E03A283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30" b="3030"/>
          <a:stretch/>
        </p:blipFill>
        <p:spPr>
          <a:xfrm>
            <a:off x="764002" y="4762605"/>
            <a:ext cx="2556550" cy="1554401"/>
          </a:xfrm>
          <a:prstGeom prst="rect">
            <a:avLst/>
          </a:prstGeom>
          <a:ln>
            <a:solidFill>
              <a:schemeClr val="tx1">
                <a:lumMod val="50000"/>
                <a:lumOff val="50000"/>
              </a:schemeClr>
            </a:solidFill>
          </a:ln>
        </p:spPr>
      </p:pic>
      <p:pic>
        <p:nvPicPr>
          <p:cNvPr id="26" name="Image 25">
            <a:extLst>
              <a:ext uri="{FF2B5EF4-FFF2-40B4-BE49-F238E27FC236}">
                <a16:creationId xmlns:a16="http://schemas.microsoft.com/office/drawing/2014/main" xmlns="" id="{1C770E2F-3CEA-4463-AE92-56459FABD2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7171" y="6098059"/>
            <a:ext cx="2556550" cy="1577445"/>
          </a:xfrm>
          <a:prstGeom prst="rect">
            <a:avLst/>
          </a:prstGeom>
        </p:spPr>
      </p:pic>
      <p:pic>
        <p:nvPicPr>
          <p:cNvPr id="2049" name="Image 45">
            <a:extLst>
              <a:ext uri="{FF2B5EF4-FFF2-40B4-BE49-F238E27FC236}">
                <a16:creationId xmlns:a16="http://schemas.microsoft.com/office/drawing/2014/main" xmlns="" id="{A4F07231-A376-451D-B1AD-DD92C92CFC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4787" y="5046193"/>
            <a:ext cx="1921943" cy="2987591"/>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descr="Une image contenant réfrigérateur, intérieur, mur&#10;&#10;Description générée automatiquement">
            <a:extLst>
              <a:ext uri="{FF2B5EF4-FFF2-40B4-BE49-F238E27FC236}">
                <a16:creationId xmlns:a16="http://schemas.microsoft.com/office/drawing/2014/main" xmlns="" id="{48955D54-9B10-4CAB-AE78-8CF04F95889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188" r="12855"/>
          <a:stretch/>
        </p:blipFill>
        <p:spPr>
          <a:xfrm>
            <a:off x="4368800" y="1736474"/>
            <a:ext cx="2676059" cy="2469498"/>
          </a:xfrm>
          <a:prstGeom prst="rect">
            <a:avLst/>
          </a:prstGeom>
        </p:spPr>
      </p:pic>
      <p:sp>
        <p:nvSpPr>
          <p:cNvPr id="6" name="Flèche : droite 5">
            <a:extLst>
              <a:ext uri="{FF2B5EF4-FFF2-40B4-BE49-F238E27FC236}">
                <a16:creationId xmlns:a16="http://schemas.microsoft.com/office/drawing/2014/main" xmlns="" id="{9C966F4D-30D9-4B87-B70D-4C7A50A8AECC}"/>
              </a:ext>
            </a:extLst>
          </p:cNvPr>
          <p:cNvSpPr/>
          <p:nvPr/>
        </p:nvSpPr>
        <p:spPr>
          <a:xfrm>
            <a:off x="4239123" y="5959995"/>
            <a:ext cx="470262" cy="322217"/>
          </a:xfrm>
          <a:prstGeom prst="rightArrow">
            <a:avLst/>
          </a:prstGeom>
          <a:solidFill>
            <a:srgbClr val="155E88"/>
          </a:solidFill>
          <a:ln>
            <a:solidFill>
              <a:srgbClr val="155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oneTexte 12">
            <a:extLst>
              <a:ext uri="{FF2B5EF4-FFF2-40B4-BE49-F238E27FC236}">
                <a16:creationId xmlns:a16="http://schemas.microsoft.com/office/drawing/2014/main" xmlns="" id="{0BEAF981-B44D-4C07-BFD5-850983D1292D}"/>
              </a:ext>
            </a:extLst>
          </p:cNvPr>
          <p:cNvSpPr txBox="1"/>
          <p:nvPr/>
        </p:nvSpPr>
        <p:spPr>
          <a:xfrm>
            <a:off x="365545" y="8354360"/>
            <a:ext cx="6843295" cy="969496"/>
          </a:xfrm>
          <a:prstGeom prst="rect">
            <a:avLst/>
          </a:prstGeom>
          <a:noFill/>
        </p:spPr>
        <p:txBody>
          <a:bodyPr wrap="square" rtlCol="0">
            <a:spAutoFit/>
          </a:bodyPr>
          <a:lstStyle/>
          <a:p>
            <a:pPr algn="just">
              <a:spcAft>
                <a:spcPts val="600"/>
              </a:spcAft>
            </a:pPr>
            <a:r>
              <a:rPr lang="en-US" sz="1400" b="1" dirty="0">
                <a:solidFill>
                  <a:srgbClr val="155E88"/>
                </a:solidFill>
              </a:rPr>
              <a:t>KLEE: </a:t>
            </a:r>
            <a:r>
              <a:rPr lang="zh-CN" altLang="fr-FR" sz="1400" b="1" dirty="0">
                <a:solidFill>
                  <a:srgbClr val="155E88"/>
                </a:solidFill>
              </a:rPr>
              <a:t>自动清洗选项</a:t>
            </a:r>
            <a:endParaRPr lang="en-US" sz="1400" b="1" dirty="0">
              <a:solidFill>
                <a:srgbClr val="155E88"/>
              </a:solidFill>
            </a:endParaRPr>
          </a:p>
          <a:p>
            <a:pPr algn="just">
              <a:spcAft>
                <a:spcPts val="600"/>
              </a:spcAft>
            </a:pPr>
            <a:r>
              <a:rPr lang="zh-CN" altLang="fr-FR" sz="1100" dirty="0"/>
              <a:t>泡沫分析仪外接水源。软件控制清洗系统（泡沫管上端安装清洗盖）执行清洗泡沫管操作。仪器测试单元安装了清洗蠕动泵。</a:t>
            </a:r>
            <a:r>
              <a:rPr lang="en-US" sz="1100" dirty="0"/>
              <a:t> </a:t>
            </a:r>
          </a:p>
          <a:p>
            <a:pPr algn="just">
              <a:spcAft>
                <a:spcPts val="600"/>
              </a:spcAft>
            </a:pPr>
            <a:r>
              <a:rPr lang="zh-CN" altLang="fr-FR" sz="1100" b="1" dirty="0"/>
              <a:t>此选项可以在测试前或者测试中由用户设定清洗程序，测试结束后自动执行清洗</a:t>
            </a:r>
            <a:r>
              <a:rPr lang="zh-CN" altLang="fr-FR" sz="1100" dirty="0"/>
              <a:t>，无需对仪器进行任何拆卸。</a:t>
            </a:r>
            <a:endParaRPr lang="en-US" sz="1100" dirty="0"/>
          </a:p>
        </p:txBody>
      </p:sp>
    </p:spTree>
    <p:extLst>
      <p:ext uri="{BB962C8B-B14F-4D97-AF65-F5344CB8AC3E}">
        <p14:creationId xmlns:p14="http://schemas.microsoft.com/office/powerpoint/2010/main" val="3341260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xmlns="" id="{313B5E51-1E5B-44E4-8543-D69D86B478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152" y="1007615"/>
            <a:ext cx="414502" cy="503437"/>
          </a:xfrm>
          <a:prstGeom prst="rect">
            <a:avLst/>
          </a:prstGeom>
        </p:spPr>
      </p:pic>
      <p:sp>
        <p:nvSpPr>
          <p:cNvPr id="9" name="ZoneTexte 8">
            <a:extLst>
              <a:ext uri="{FF2B5EF4-FFF2-40B4-BE49-F238E27FC236}">
                <a16:creationId xmlns:a16="http://schemas.microsoft.com/office/drawing/2014/main" xmlns="" id="{8563F289-DB51-44D1-BF4B-79711CB01D68}"/>
              </a:ext>
            </a:extLst>
          </p:cNvPr>
          <p:cNvSpPr txBox="1"/>
          <p:nvPr/>
        </p:nvSpPr>
        <p:spPr>
          <a:xfrm>
            <a:off x="183282" y="632937"/>
            <a:ext cx="7210043" cy="784830"/>
          </a:xfrm>
          <a:prstGeom prst="rect">
            <a:avLst/>
          </a:prstGeom>
          <a:noFill/>
          <a:effectLst/>
        </p:spPr>
        <p:txBody>
          <a:bodyPr wrap="square" rtlCol="0" anchor="ctr">
            <a:spAutoFit/>
          </a:bodyPr>
          <a:lstStyle/>
          <a:p>
            <a:pPr>
              <a:spcAft>
                <a:spcPts val="600"/>
              </a:spcAft>
            </a:pPr>
            <a:r>
              <a:rPr lang="en-US" sz="2000" b="1" dirty="0">
                <a:solidFill>
                  <a:schemeClr val="accent6">
                    <a:lumMod val="75000"/>
                  </a:schemeClr>
                </a:solidFill>
              </a:rPr>
              <a:t>MINIJET™</a:t>
            </a:r>
          </a:p>
          <a:p>
            <a:pPr>
              <a:spcAft>
                <a:spcPts val="600"/>
              </a:spcAft>
            </a:pPr>
            <a:r>
              <a:rPr lang="en-US" sz="2000" i="1" dirty="0">
                <a:solidFill>
                  <a:schemeClr val="accent6">
                    <a:lumMod val="75000"/>
                  </a:schemeClr>
                </a:solidFill>
              </a:rPr>
              <a:t>	</a:t>
            </a:r>
            <a:r>
              <a:rPr lang="zh-CN" altLang="fr-FR" sz="2000" i="1" dirty="0">
                <a:solidFill>
                  <a:schemeClr val="accent6">
                    <a:lumMod val="75000"/>
                  </a:schemeClr>
                </a:solidFill>
              </a:rPr>
              <a:t>喷射法</a:t>
            </a:r>
            <a:endParaRPr lang="fr-FR" sz="2000" i="1" dirty="0">
              <a:solidFill>
                <a:schemeClr val="accent6">
                  <a:lumMod val="75000"/>
                </a:schemeClr>
              </a:solidFill>
            </a:endParaRPr>
          </a:p>
        </p:txBody>
      </p:sp>
      <p:sp>
        <p:nvSpPr>
          <p:cNvPr id="25" name="ZoneTexte 24">
            <a:extLst>
              <a:ext uri="{FF2B5EF4-FFF2-40B4-BE49-F238E27FC236}">
                <a16:creationId xmlns:a16="http://schemas.microsoft.com/office/drawing/2014/main" xmlns="" id="{05A4FA46-CF6D-4472-AAF6-81EA2ACDD2DE}"/>
              </a:ext>
            </a:extLst>
          </p:cNvPr>
          <p:cNvSpPr txBox="1"/>
          <p:nvPr/>
        </p:nvSpPr>
        <p:spPr>
          <a:xfrm>
            <a:off x="340281" y="2068632"/>
            <a:ext cx="3402139" cy="3674404"/>
          </a:xfrm>
          <a:prstGeom prst="rect">
            <a:avLst/>
          </a:prstGeom>
          <a:noFill/>
        </p:spPr>
        <p:txBody>
          <a:bodyPr wrap="square" rtlCol="0">
            <a:spAutoFit/>
          </a:bodyPr>
          <a:lstStyle/>
          <a:p>
            <a:pPr algn="just">
              <a:spcAft>
                <a:spcPts val="600"/>
              </a:spcAft>
            </a:pPr>
            <a:r>
              <a:rPr lang="en-US" sz="1100" b="1" dirty="0">
                <a:latin typeface="+mn-ea"/>
              </a:rPr>
              <a:t>MINIJET™</a:t>
            </a:r>
            <a:r>
              <a:rPr lang="zh-CN" altLang="fr-FR" sz="1100" b="1" dirty="0">
                <a:latin typeface="+mn-ea"/>
              </a:rPr>
              <a:t>泡沫分析仪</a:t>
            </a:r>
            <a:r>
              <a:rPr lang="zh-CN" altLang="en-US" sz="1100" dirty="0">
                <a:latin typeface="+mn-ea"/>
              </a:rPr>
              <a:t>用来</a:t>
            </a:r>
            <a:r>
              <a:rPr lang="zh-CN" altLang="fr-FR" sz="1100" dirty="0">
                <a:latin typeface="+mn-ea"/>
              </a:rPr>
              <a:t>表征通过循环喷射液体产生泡沫的能力。</a:t>
            </a:r>
            <a:endParaRPr lang="en-US" sz="1100" dirty="0">
              <a:latin typeface="+mn-ea"/>
            </a:endParaRPr>
          </a:p>
          <a:p>
            <a:pPr algn="just">
              <a:spcAft>
                <a:spcPts val="600"/>
              </a:spcAft>
            </a:pPr>
            <a:r>
              <a:rPr lang="zh-CN" altLang="fr-FR" sz="1100" b="1" dirty="0">
                <a:latin typeface="+mn-ea"/>
              </a:rPr>
              <a:t>消泡剂</a:t>
            </a:r>
            <a:r>
              <a:rPr lang="zh-CN" altLang="en-US" sz="1100" b="1" dirty="0">
                <a:latin typeface="+mn-ea"/>
              </a:rPr>
              <a:t>自动注入功能</a:t>
            </a:r>
            <a:r>
              <a:rPr lang="zh-CN" altLang="fr-FR" sz="1100" b="1" dirty="0">
                <a:latin typeface="+mn-ea"/>
              </a:rPr>
              <a:t>和自动清洗</a:t>
            </a:r>
            <a:r>
              <a:rPr lang="zh-CN" altLang="en-US" sz="1100" b="1" dirty="0">
                <a:latin typeface="+mn-ea"/>
              </a:rPr>
              <a:t>功能</a:t>
            </a:r>
            <a:r>
              <a:rPr lang="zh-CN" altLang="fr-FR" sz="1100" dirty="0">
                <a:latin typeface="+mn-ea"/>
              </a:rPr>
              <a:t>已整合在测试仪器中。</a:t>
            </a:r>
            <a:endParaRPr lang="fr-FR" altLang="zh-CN" sz="1100" dirty="0">
              <a:latin typeface="+mn-ea"/>
            </a:endParaRPr>
          </a:p>
          <a:p>
            <a:pPr algn="just">
              <a:spcAft>
                <a:spcPts val="600"/>
              </a:spcAft>
            </a:pPr>
            <a:r>
              <a:rPr lang="zh-CN" altLang="fr-FR" sz="1100" dirty="0">
                <a:latin typeface="+mn-ea"/>
              </a:rPr>
              <a:t>蠕动泵驱动样品液成柱状直接从泡沫管上部喷射到管底部产生泡沫。</a:t>
            </a:r>
            <a:endParaRPr lang="fr-FR" altLang="zh-CN" sz="1100" dirty="0">
              <a:latin typeface="+mn-ea"/>
            </a:endParaRPr>
          </a:p>
          <a:p>
            <a:pPr algn="just">
              <a:spcAft>
                <a:spcPts val="600"/>
              </a:spcAft>
            </a:pPr>
            <a:r>
              <a:rPr lang="zh-CN" altLang="en-US" sz="1100" dirty="0">
                <a:latin typeface="+mn-ea"/>
              </a:rPr>
              <a:t>用户可以根据不同应用选择不同的泡沫管。泡沫管有以下功能：</a:t>
            </a:r>
          </a:p>
          <a:p>
            <a:pPr marL="171450" indent="-171450" algn="just">
              <a:spcAft>
                <a:spcPts val="600"/>
              </a:spcAft>
              <a:buFont typeface="Arial" panose="020B0604020202020204" pitchFamily="34" charset="0"/>
              <a:buChar char="•"/>
            </a:pPr>
            <a:r>
              <a:rPr lang="zh-CN" altLang="en-US" sz="1100" dirty="0">
                <a:latin typeface="+mn-ea"/>
              </a:rPr>
              <a:t>不带导电电极的圆</a:t>
            </a:r>
            <a:r>
              <a:rPr lang="zh-CN" altLang="fr-FR" sz="1100" dirty="0">
                <a:latin typeface="+mn-ea"/>
              </a:rPr>
              <a:t>柱</a:t>
            </a:r>
            <a:r>
              <a:rPr lang="zh-CN" altLang="en-US" sz="1100" dirty="0">
                <a:latin typeface="+mn-ea"/>
              </a:rPr>
              <a:t>形单壁玻璃管</a:t>
            </a:r>
          </a:p>
          <a:p>
            <a:pPr marL="171450" indent="-171450" algn="just">
              <a:spcAft>
                <a:spcPts val="600"/>
              </a:spcAft>
              <a:buFont typeface="Arial" panose="020B0604020202020204" pitchFamily="34" charset="0"/>
              <a:buChar char="•"/>
            </a:pPr>
            <a:r>
              <a:rPr lang="zh-CN" altLang="en-US" sz="1100" dirty="0">
                <a:latin typeface="+mn-ea"/>
              </a:rPr>
              <a:t>带有双层</a:t>
            </a:r>
            <a:r>
              <a:rPr lang="zh-CN" altLang="fr-FR" sz="1100" dirty="0">
                <a:latin typeface="+mn-ea"/>
              </a:rPr>
              <a:t>夹套玻璃管</a:t>
            </a:r>
            <a:r>
              <a:rPr lang="zh-CN" altLang="en-US" sz="1100" dirty="0">
                <a:latin typeface="+mn-ea"/>
              </a:rPr>
              <a:t>以控制泡沫研究期间的温度（可选：循环</a:t>
            </a:r>
            <a:r>
              <a:rPr lang="zh-CN" altLang="fr-FR" sz="1100" dirty="0">
                <a:latin typeface="+mn-ea"/>
              </a:rPr>
              <a:t>水</a:t>
            </a:r>
            <a:r>
              <a:rPr lang="zh-CN" altLang="en-US" sz="1100" dirty="0">
                <a:latin typeface="+mn-ea"/>
              </a:rPr>
              <a:t>浴）</a:t>
            </a:r>
          </a:p>
          <a:p>
            <a:pPr marL="171450" indent="-171450" algn="just">
              <a:spcAft>
                <a:spcPts val="600"/>
              </a:spcAft>
              <a:buFont typeface="Arial" panose="020B0604020202020204" pitchFamily="34" charset="0"/>
              <a:buChar char="•"/>
            </a:pPr>
            <a:r>
              <a:rPr lang="zh-CN" altLang="en-US" sz="1100" dirty="0">
                <a:latin typeface="+mn-ea"/>
              </a:rPr>
              <a:t>配备</a:t>
            </a:r>
            <a:r>
              <a:rPr lang="en-US" altLang="zh-CN" sz="1100" dirty="0">
                <a:latin typeface="+mn-ea"/>
              </a:rPr>
              <a:t>4</a:t>
            </a:r>
            <a:r>
              <a:rPr lang="zh-CN" altLang="en-US" sz="1100" dirty="0">
                <a:latin typeface="+mn-ea"/>
              </a:rPr>
              <a:t>个棱镜，以配合泡沫尺寸分析（</a:t>
            </a:r>
            <a:r>
              <a:rPr lang="en-US" altLang="zh-CN" sz="1100" dirty="0">
                <a:latin typeface="+mn-ea"/>
              </a:rPr>
              <a:t>CSA</a:t>
            </a:r>
            <a:r>
              <a:rPr lang="zh-CN" altLang="en-US" sz="1100" dirty="0">
                <a:latin typeface="+mn-ea"/>
              </a:rPr>
              <a:t>）选项。</a:t>
            </a:r>
          </a:p>
          <a:p>
            <a:pPr algn="just">
              <a:lnSpc>
                <a:spcPct val="107000"/>
              </a:lnSpc>
              <a:spcAft>
                <a:spcPts val="600"/>
              </a:spcAft>
            </a:pPr>
            <a:r>
              <a:rPr lang="zh-CN" altLang="fr-FR" sz="1100" dirty="0">
                <a:latin typeface="+mn-ea"/>
              </a:rPr>
              <a:t>图像分析软件可实时精确地测试泡沫体积和液体体积。</a:t>
            </a:r>
            <a:endParaRPr lang="fr-FR" sz="1100" dirty="0">
              <a:latin typeface="+mn-ea"/>
            </a:endParaRPr>
          </a:p>
          <a:p>
            <a:pPr algn="just">
              <a:spcAft>
                <a:spcPts val="600"/>
              </a:spcAft>
            </a:pPr>
            <a:r>
              <a:rPr lang="zh-CN" altLang="fr-FR" sz="1100" dirty="0">
                <a:latin typeface="+mn-ea"/>
              </a:rPr>
              <a:t>消泡剂</a:t>
            </a:r>
            <a:r>
              <a:rPr lang="zh-CN" altLang="en-US" sz="1100" dirty="0">
                <a:latin typeface="+mn-ea"/>
              </a:rPr>
              <a:t>自动注入功能</a:t>
            </a:r>
            <a:r>
              <a:rPr lang="zh-CN" altLang="fr-FR" sz="1100" dirty="0">
                <a:latin typeface="+mn-ea"/>
              </a:rPr>
              <a:t>用于测试</a:t>
            </a:r>
            <a:r>
              <a:rPr lang="zh-CN" altLang="en-US" sz="1100" dirty="0">
                <a:latin typeface="+mn-ea"/>
              </a:rPr>
              <a:t>过程</a:t>
            </a:r>
            <a:r>
              <a:rPr lang="zh-CN" altLang="fr-FR" sz="1100" dirty="0">
                <a:latin typeface="+mn-ea"/>
              </a:rPr>
              <a:t>中自动注入消泡剂。测试结束后，清洗选项将自动清洗整个泡沫管。</a:t>
            </a:r>
            <a:r>
              <a:rPr lang="en-US" sz="1100" dirty="0">
                <a:latin typeface="+mn-ea"/>
              </a:rPr>
              <a:t> </a:t>
            </a:r>
          </a:p>
          <a:p>
            <a:pPr algn="just">
              <a:spcAft>
                <a:spcPts val="600"/>
              </a:spcAft>
            </a:pPr>
            <a:r>
              <a:rPr lang="en-US" sz="1100" b="1" dirty="0">
                <a:latin typeface="+mn-ea"/>
              </a:rPr>
              <a:t>MINIJET™ </a:t>
            </a:r>
            <a:r>
              <a:rPr lang="zh-CN" altLang="fr-FR" sz="1100" b="1" dirty="0">
                <a:latin typeface="+mn-ea"/>
              </a:rPr>
              <a:t>泡沫分析仪</a:t>
            </a:r>
            <a:r>
              <a:rPr lang="zh-CN" altLang="fr-FR" sz="1100" dirty="0">
                <a:latin typeface="+mn-ea"/>
              </a:rPr>
              <a:t>安置在保护外罩内，在实验中避免光污染和保护仪器免受灰尘影响。</a:t>
            </a:r>
            <a:endParaRPr lang="en-US" sz="1100" dirty="0">
              <a:latin typeface="+mn-ea"/>
            </a:endParaRPr>
          </a:p>
        </p:txBody>
      </p:sp>
      <p:graphicFrame>
        <p:nvGraphicFramePr>
          <p:cNvPr id="34" name="Tableau 33">
            <a:extLst>
              <a:ext uri="{FF2B5EF4-FFF2-40B4-BE49-F238E27FC236}">
                <a16:creationId xmlns:a16="http://schemas.microsoft.com/office/drawing/2014/main" xmlns="" id="{581AFACD-84AF-4656-94BA-F03EDDDA564C}"/>
              </a:ext>
            </a:extLst>
          </p:cNvPr>
          <p:cNvGraphicFramePr>
            <a:graphicFrameLocks noGrp="1"/>
          </p:cNvGraphicFramePr>
          <p:nvPr>
            <p:extLst>
              <p:ext uri="{D42A27DB-BD31-4B8C-83A1-F6EECF244321}">
                <p14:modId xmlns:p14="http://schemas.microsoft.com/office/powerpoint/2010/main" val="3839664312"/>
              </p:ext>
            </p:extLst>
          </p:nvPr>
        </p:nvGraphicFramePr>
        <p:xfrm>
          <a:off x="363420" y="8104781"/>
          <a:ext cx="6757999" cy="1036800"/>
        </p:xfrm>
        <a:graphic>
          <a:graphicData uri="http://schemas.openxmlformats.org/drawingml/2006/table">
            <a:tbl>
              <a:tblPr firstRow="1" bandRow="1">
                <a:effectLst/>
                <a:tableStyleId>{5940675A-B579-460E-94D1-54222C63F5DA}</a:tableStyleId>
              </a:tblPr>
              <a:tblGrid>
                <a:gridCol w="2027709">
                  <a:extLst>
                    <a:ext uri="{9D8B030D-6E8A-4147-A177-3AD203B41FA5}">
                      <a16:colId xmlns:a16="http://schemas.microsoft.com/office/drawing/2014/main" xmlns="" val="3873192432"/>
                    </a:ext>
                  </a:extLst>
                </a:gridCol>
                <a:gridCol w="4730290">
                  <a:extLst>
                    <a:ext uri="{9D8B030D-6E8A-4147-A177-3AD203B41FA5}">
                      <a16:colId xmlns:a16="http://schemas.microsoft.com/office/drawing/2014/main" xmlns="" val="873289453"/>
                    </a:ext>
                  </a:extLst>
                </a:gridCol>
              </a:tblGrid>
              <a:tr h="259200">
                <a:tc gridSpan="2">
                  <a:txBody>
                    <a:bodyPr/>
                    <a:lstStyle/>
                    <a:p>
                      <a:pPr algn="l"/>
                      <a:r>
                        <a:rPr lang="zh-CN" altLang="fr-FR" sz="1100" b="1" noProof="0" dirty="0">
                          <a:solidFill>
                            <a:schemeClr val="tx1"/>
                          </a:solidFill>
                        </a:rPr>
                        <a:t>技术规格</a:t>
                      </a:r>
                      <a:endParaRPr lang="en-US" sz="1100" b="1" noProof="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dirty="0">
                        <a:solidFill>
                          <a:schemeClr val="tx1">
                            <a:lumMod val="65000"/>
                            <a:lumOff val="35000"/>
                          </a:schemeClr>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94660152"/>
                  </a:ext>
                </a:extLst>
              </a:tr>
              <a:tr h="259200">
                <a:tc>
                  <a:txBody>
                    <a:bodyPr/>
                    <a:lstStyle/>
                    <a:p>
                      <a:pPr marL="0" indent="0" algn="l" defTabSz="755934" rtl="0" eaLnBrk="1" latinLnBrk="0" hangingPunct="1">
                        <a:spcAft>
                          <a:spcPts val="0"/>
                        </a:spcAft>
                        <a:buFont typeface="Wingdings" panose="05000000000000000000" pitchFamily="2" charset="2"/>
                        <a:buNone/>
                      </a:pPr>
                      <a:r>
                        <a:rPr lang="zh-CN" altLang="fr-FR" sz="1100" b="0" kern="1200" noProof="0" dirty="0">
                          <a:solidFill>
                            <a:schemeClr val="tx1"/>
                          </a:solidFill>
                          <a:latin typeface="+mn-lt"/>
                          <a:ea typeface="+mn-ea"/>
                          <a:cs typeface="+mn-cs"/>
                        </a:rPr>
                        <a:t>液体流速</a:t>
                      </a:r>
                      <a:endParaRPr lang="en-US" sz="1100" b="0" kern="1200" noProof="0" dirty="0">
                        <a:solidFill>
                          <a:schemeClr val="tx1"/>
                        </a:solidFill>
                        <a:latin typeface="+mn-lt"/>
                        <a:ea typeface="+mn-ea"/>
                        <a:cs typeface="+mn-cs"/>
                      </a:endParaRPr>
                    </a:p>
                  </a:txBody>
                  <a:tcPr marL="68580" marR="68580"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lgn="l" defTabSz="755934" rtl="0" eaLnBrk="1" latinLnBrk="0" hangingPunct="1">
                        <a:spcAft>
                          <a:spcPts val="0"/>
                        </a:spcAft>
                        <a:buFont typeface="Wingdings" panose="05000000000000000000" pitchFamily="2" charset="2"/>
                        <a:buNone/>
                      </a:pPr>
                      <a:r>
                        <a:rPr lang="en-US" sz="1100" b="0" kern="1200" noProof="0" dirty="0">
                          <a:solidFill>
                            <a:schemeClr val="tx1"/>
                          </a:solidFill>
                          <a:latin typeface="+mn-lt"/>
                          <a:ea typeface="+mn-ea"/>
                          <a:cs typeface="+mn-cs"/>
                        </a:rPr>
                        <a:t>100 - 1 000 ml/min</a:t>
                      </a:r>
                    </a:p>
                  </a:txBody>
                  <a:tcPr marL="68580" marR="68580"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14933187"/>
                  </a:ext>
                </a:extLst>
              </a:tr>
              <a:tr h="259200">
                <a:tc>
                  <a:txBody>
                    <a:bodyPr/>
                    <a:lstStyle/>
                    <a:p>
                      <a:pPr marL="0" indent="0" algn="l" defTabSz="755934" rtl="0" eaLnBrk="1" latinLnBrk="0" hangingPunct="1">
                        <a:spcAft>
                          <a:spcPts val="0"/>
                        </a:spcAft>
                        <a:buFont typeface="Wingdings" panose="05000000000000000000" pitchFamily="2" charset="2"/>
                        <a:buNone/>
                      </a:pPr>
                      <a:r>
                        <a:rPr lang="zh-CN" altLang="fr-FR" sz="1100" b="0" kern="1200" noProof="0" dirty="0">
                          <a:solidFill>
                            <a:schemeClr val="tx1"/>
                          </a:solidFill>
                          <a:latin typeface="+mn-lt"/>
                          <a:ea typeface="+mn-ea"/>
                          <a:cs typeface="+mn-cs"/>
                        </a:rPr>
                        <a:t>液体体积</a:t>
                      </a:r>
                      <a:endParaRPr lang="en-US" sz="1100" b="0" kern="1200" noProof="0" dirty="0">
                        <a:solidFill>
                          <a:schemeClr val="tx1"/>
                        </a:solidFill>
                        <a:latin typeface="+mn-lt"/>
                        <a:ea typeface="+mn-ea"/>
                        <a:cs typeface="+mn-cs"/>
                      </a:endParaRPr>
                    </a:p>
                  </a:txBody>
                  <a:tcPr marL="68580" marR="68580"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lgn="l" defTabSz="755934" rtl="0" eaLnBrk="1" latinLnBrk="0" hangingPunct="1">
                        <a:spcAft>
                          <a:spcPts val="0"/>
                        </a:spcAft>
                        <a:buFont typeface="Wingdings" panose="05000000000000000000" pitchFamily="2" charset="2"/>
                        <a:buNone/>
                      </a:pPr>
                      <a:r>
                        <a:rPr lang="en-US" altLang="zh-CN" sz="1100" b="0" kern="1200" noProof="0" dirty="0">
                          <a:solidFill>
                            <a:schemeClr val="tx1"/>
                          </a:solidFill>
                          <a:latin typeface="+mn-lt"/>
                          <a:ea typeface="+mn-ea"/>
                          <a:cs typeface="+mn-cs"/>
                        </a:rPr>
                        <a:t>100-20</a:t>
                      </a:r>
                      <a:r>
                        <a:rPr lang="en-US" sz="1100" b="0" kern="1200" noProof="0" dirty="0">
                          <a:solidFill>
                            <a:schemeClr val="tx1"/>
                          </a:solidFill>
                          <a:latin typeface="+mn-lt"/>
                          <a:ea typeface="+mn-ea"/>
                          <a:cs typeface="+mn-cs"/>
                        </a:rPr>
                        <a:t>0 ml</a:t>
                      </a:r>
                    </a:p>
                  </a:txBody>
                  <a:tcPr marL="68580" marR="68580"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051373418"/>
                  </a:ext>
                </a:extLst>
              </a:tr>
              <a:tr h="259200">
                <a:tc>
                  <a:txBody>
                    <a:bodyPr/>
                    <a:lstStyle/>
                    <a:p>
                      <a:pPr marL="0" indent="0" algn="l" defTabSz="755934" rtl="0" eaLnBrk="1" latinLnBrk="0" hangingPunct="1">
                        <a:spcAft>
                          <a:spcPts val="0"/>
                        </a:spcAft>
                        <a:buFont typeface="Wingdings" panose="05000000000000000000" pitchFamily="2" charset="2"/>
                        <a:buNone/>
                      </a:pPr>
                      <a:r>
                        <a:rPr lang="zh-CN" altLang="fr-FR" sz="1100" b="0" kern="1200" noProof="0" dirty="0">
                          <a:solidFill>
                            <a:schemeClr val="tx1"/>
                          </a:solidFill>
                          <a:latin typeface="+mn-lt"/>
                          <a:ea typeface="+mn-ea"/>
                          <a:cs typeface="+mn-cs"/>
                        </a:rPr>
                        <a:t>最大消泡剂量</a:t>
                      </a:r>
                      <a:endParaRPr lang="en-US" sz="1100" b="0" kern="1200" noProof="0" dirty="0">
                        <a:solidFill>
                          <a:schemeClr val="tx1"/>
                        </a:solidFill>
                        <a:latin typeface="+mn-lt"/>
                        <a:ea typeface="+mn-ea"/>
                        <a:cs typeface="+mn-cs"/>
                      </a:endParaRPr>
                    </a:p>
                  </a:txBody>
                  <a:tcPr marL="68580" marR="68580"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lgn="l" defTabSz="755934" rtl="0" eaLnBrk="1" latinLnBrk="0" hangingPunct="1">
                        <a:spcAft>
                          <a:spcPts val="0"/>
                        </a:spcAft>
                        <a:buFont typeface="Wingdings" panose="05000000000000000000" pitchFamily="2" charset="2"/>
                        <a:buNone/>
                      </a:pPr>
                      <a:r>
                        <a:rPr lang="en-US" sz="1100" b="0" kern="1200" noProof="0" dirty="0">
                          <a:solidFill>
                            <a:schemeClr val="tx1"/>
                          </a:solidFill>
                          <a:latin typeface="+mn-lt"/>
                          <a:ea typeface="+mn-ea"/>
                          <a:cs typeface="+mn-cs"/>
                        </a:rPr>
                        <a:t>1 ml</a:t>
                      </a:r>
                    </a:p>
                  </a:txBody>
                  <a:tcPr marL="68580" marR="68580"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46233548"/>
                  </a:ext>
                </a:extLst>
              </a:tr>
            </a:tbl>
          </a:graphicData>
        </a:graphic>
      </p:graphicFrame>
      <p:sp>
        <p:nvSpPr>
          <p:cNvPr id="14" name="ZoneTexte 13">
            <a:extLst>
              <a:ext uri="{FF2B5EF4-FFF2-40B4-BE49-F238E27FC236}">
                <a16:creationId xmlns:a16="http://schemas.microsoft.com/office/drawing/2014/main" xmlns="" id="{BFBA2398-9DE1-4AF4-8F2C-1FAC39FF4C2E}"/>
              </a:ext>
            </a:extLst>
          </p:cNvPr>
          <p:cNvSpPr txBox="1"/>
          <p:nvPr/>
        </p:nvSpPr>
        <p:spPr>
          <a:xfrm>
            <a:off x="363421" y="6346191"/>
            <a:ext cx="6757999" cy="1015663"/>
          </a:xfrm>
          <a:prstGeom prst="rect">
            <a:avLst/>
          </a:prstGeom>
          <a:noFill/>
          <a:ln>
            <a:solidFill>
              <a:schemeClr val="accent1">
                <a:shade val="50000"/>
              </a:schemeClr>
            </a:solidFill>
          </a:ln>
        </p:spPr>
        <p:txBody>
          <a:bodyPr wrap="square" rtlCol="0">
            <a:spAutoFit/>
          </a:bodyPr>
          <a:lstStyle/>
          <a:p>
            <a:pPr algn="just"/>
            <a:r>
              <a:rPr lang="zh-CN" altLang="fr-FR" sz="1200" b="1" dirty="0">
                <a:solidFill>
                  <a:schemeClr val="accent6">
                    <a:lumMod val="75000"/>
                  </a:schemeClr>
                </a:solidFill>
              </a:rPr>
              <a:t>应用</a:t>
            </a:r>
            <a:endParaRPr lang="en-US" sz="1200" b="1" dirty="0">
              <a:solidFill>
                <a:schemeClr val="accent6">
                  <a:lumMod val="75000"/>
                </a:schemeClr>
              </a:solidFill>
            </a:endParaRPr>
          </a:p>
          <a:p>
            <a:pPr algn="just"/>
            <a:endParaRPr lang="fr-FR" sz="400" dirty="0">
              <a:solidFill>
                <a:schemeClr val="tx1">
                  <a:lumMod val="65000"/>
                  <a:lumOff val="35000"/>
                </a:schemeClr>
              </a:solidFill>
            </a:endParaRPr>
          </a:p>
          <a:p>
            <a:pPr marL="285750" indent="-285750" algn="just">
              <a:buFont typeface="Arial" panose="020B0604020202020204" pitchFamily="34" charset="0"/>
              <a:buChar char="•"/>
            </a:pPr>
            <a:r>
              <a:rPr lang="zh-CN" altLang="fr-FR" sz="1100" dirty="0"/>
              <a:t>所有喷射模式产生的泡沫研究</a:t>
            </a:r>
            <a:endParaRPr lang="en-US" sz="1100" dirty="0"/>
          </a:p>
          <a:p>
            <a:pPr marL="285750" indent="-285750" algn="just">
              <a:buFont typeface="Arial" panose="020B0604020202020204" pitchFamily="34" charset="0"/>
              <a:buChar char="•"/>
            </a:pPr>
            <a:r>
              <a:rPr lang="zh-CN" altLang="fr-FR" sz="1100" dirty="0"/>
              <a:t>消泡剂测试</a:t>
            </a:r>
            <a:endParaRPr lang="en-US" sz="1100" dirty="0"/>
          </a:p>
          <a:p>
            <a:pPr marL="285750" indent="-285750" algn="just">
              <a:buFont typeface="Arial" panose="020B0604020202020204" pitchFamily="34" charset="0"/>
              <a:buChar char="•"/>
            </a:pPr>
            <a:r>
              <a:rPr lang="zh-CN" altLang="fr-FR" sz="1100" dirty="0"/>
              <a:t>油</a:t>
            </a:r>
            <a:r>
              <a:rPr lang="en-US" sz="1100" dirty="0"/>
              <a:t>&amp;</a:t>
            </a:r>
            <a:r>
              <a:rPr lang="zh-CN" altLang="fr-FR" sz="1100" dirty="0"/>
              <a:t>气领域</a:t>
            </a:r>
            <a:r>
              <a:rPr lang="en-US" sz="1100" dirty="0"/>
              <a:t>, </a:t>
            </a:r>
            <a:r>
              <a:rPr lang="zh-CN" altLang="fr-FR" sz="1100" dirty="0"/>
              <a:t>燃料行业</a:t>
            </a:r>
            <a:r>
              <a:rPr lang="en-US" sz="1100" dirty="0"/>
              <a:t> </a:t>
            </a:r>
          </a:p>
          <a:p>
            <a:pPr marL="285750" indent="-285750" algn="just">
              <a:buFont typeface="Arial" panose="020B0604020202020204" pitchFamily="34" charset="0"/>
              <a:buChar char="•"/>
            </a:pPr>
            <a:r>
              <a:rPr lang="zh-CN" altLang="fr-FR" sz="1100" dirty="0"/>
              <a:t>家居 </a:t>
            </a:r>
            <a:r>
              <a:rPr lang="en-US" sz="1100" dirty="0"/>
              <a:t>&amp; </a:t>
            </a:r>
            <a:r>
              <a:rPr lang="zh-CN" altLang="fr-FR" sz="1100" dirty="0"/>
              <a:t>个人护理行业</a:t>
            </a:r>
            <a:endParaRPr lang="en-US" sz="1100" dirty="0"/>
          </a:p>
        </p:txBody>
      </p:sp>
      <p:cxnSp>
        <p:nvCxnSpPr>
          <p:cNvPr id="12" name="Connecteur droit 11">
            <a:extLst>
              <a:ext uri="{FF2B5EF4-FFF2-40B4-BE49-F238E27FC236}">
                <a16:creationId xmlns:a16="http://schemas.microsoft.com/office/drawing/2014/main" xmlns="" id="{CE73FA4B-1878-4C1C-AD41-AD43E1B9586D}"/>
              </a:ext>
            </a:extLst>
          </p:cNvPr>
          <p:cNvCxnSpPr>
            <a:cxnSpLocks/>
          </p:cNvCxnSpPr>
          <p:nvPr/>
        </p:nvCxnSpPr>
        <p:spPr>
          <a:xfrm>
            <a:off x="178255" y="1033154"/>
            <a:ext cx="7215070" cy="0"/>
          </a:xfrm>
          <a:prstGeom prst="line">
            <a:avLst/>
          </a:prstGeom>
          <a:ln w="15875">
            <a:solidFill>
              <a:srgbClr val="155E88"/>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xmlns="" id="{D0CE2AC8-8C41-46E4-91F1-AF155753AE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619" t="-51" r="12857" b="-51"/>
          <a:stretch/>
        </p:blipFill>
        <p:spPr>
          <a:xfrm>
            <a:off x="4206468" y="1711281"/>
            <a:ext cx="2633718" cy="2488755"/>
          </a:xfrm>
          <a:prstGeom prst="rect">
            <a:avLst/>
          </a:prstGeom>
        </p:spPr>
      </p:pic>
      <p:graphicFrame>
        <p:nvGraphicFramePr>
          <p:cNvPr id="11" name="Tableau 10">
            <a:extLst>
              <a:ext uri="{FF2B5EF4-FFF2-40B4-BE49-F238E27FC236}">
                <a16:creationId xmlns:a16="http://schemas.microsoft.com/office/drawing/2014/main" xmlns="" id="{10563083-1B46-4A6F-A01C-A34B4A1DA16D}"/>
              </a:ext>
            </a:extLst>
          </p:cNvPr>
          <p:cNvGraphicFramePr>
            <a:graphicFrameLocks noGrp="1"/>
          </p:cNvGraphicFramePr>
          <p:nvPr>
            <p:extLst>
              <p:ext uri="{D42A27DB-BD31-4B8C-83A1-F6EECF244321}">
                <p14:modId xmlns:p14="http://schemas.microsoft.com/office/powerpoint/2010/main" val="3487529600"/>
              </p:ext>
            </p:extLst>
          </p:nvPr>
        </p:nvGraphicFramePr>
        <p:xfrm>
          <a:off x="4689096" y="4515787"/>
          <a:ext cx="1668462" cy="1342438"/>
        </p:xfrm>
        <a:graphic>
          <a:graphicData uri="http://schemas.openxmlformats.org/drawingml/2006/table">
            <a:tbl>
              <a:tblPr firstRow="1" bandRow="1">
                <a:effectLst/>
                <a:tableStyleId>{5940675A-B579-460E-94D1-54222C63F5DA}</a:tableStyleId>
              </a:tblPr>
              <a:tblGrid>
                <a:gridCol w="1668462">
                  <a:extLst>
                    <a:ext uri="{9D8B030D-6E8A-4147-A177-3AD203B41FA5}">
                      <a16:colId xmlns:a16="http://schemas.microsoft.com/office/drawing/2014/main" xmlns="" val="3873192432"/>
                    </a:ext>
                  </a:extLst>
                </a:gridCol>
              </a:tblGrid>
              <a:tr h="221893">
                <a:tc>
                  <a:txBody>
                    <a:bodyPr/>
                    <a:lstStyle/>
                    <a:p>
                      <a:pPr algn="ctr"/>
                      <a:r>
                        <a:rPr lang="zh-CN" altLang="fr-FR" sz="1100" b="1" dirty="0">
                          <a:solidFill>
                            <a:schemeClr val="tx1"/>
                          </a:solidFill>
                        </a:rPr>
                        <a:t>直接测量获取的数据</a:t>
                      </a:r>
                      <a:endParaRPr lang="en-US" sz="1100" b="1"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594660152"/>
                  </a:ext>
                </a:extLst>
              </a:tr>
              <a:tr h="1083358">
                <a:tc>
                  <a:txBody>
                    <a:bodyPr/>
                    <a:lstStyle/>
                    <a:p>
                      <a:pPr marL="285750" indent="-285750">
                        <a:buFont typeface="Wingdings" panose="05000000000000000000" pitchFamily="2" charset="2"/>
                        <a:buChar char="§"/>
                      </a:pPr>
                      <a:r>
                        <a:rPr lang="zh-CN" altLang="fr-FR" sz="1100" dirty="0">
                          <a:solidFill>
                            <a:schemeClr val="tx1"/>
                          </a:solidFill>
                        </a:rPr>
                        <a:t>泡沫体积</a:t>
                      </a:r>
                      <a:endParaRPr lang="en-US" sz="1100" dirty="0">
                        <a:solidFill>
                          <a:schemeClr val="tx1"/>
                        </a:solidFill>
                      </a:endParaRPr>
                    </a:p>
                    <a:p>
                      <a:pPr marL="285750" indent="-285750">
                        <a:buFont typeface="Wingdings" panose="05000000000000000000" pitchFamily="2" charset="2"/>
                        <a:buChar char="§"/>
                      </a:pPr>
                      <a:r>
                        <a:rPr lang="zh-CN" altLang="fr-FR" sz="1100" dirty="0">
                          <a:solidFill>
                            <a:schemeClr val="tx1"/>
                          </a:solidFill>
                        </a:rPr>
                        <a:t>液体体积</a:t>
                      </a:r>
                      <a:endParaRPr lang="en-US" sz="1100" dirty="0">
                        <a:solidFill>
                          <a:schemeClr val="tx1"/>
                        </a:solidFill>
                      </a:endParaRPr>
                    </a:p>
                    <a:p>
                      <a:pPr marL="285750" indent="-285750">
                        <a:buFont typeface="Wingdings" panose="05000000000000000000" pitchFamily="2" charset="2"/>
                        <a:buChar char="§"/>
                      </a:pPr>
                      <a:r>
                        <a:rPr lang="zh-CN" altLang="fr-FR" sz="1100" dirty="0">
                          <a:solidFill>
                            <a:schemeClr val="tx1"/>
                          </a:solidFill>
                        </a:rPr>
                        <a:t>泡沫含水量</a:t>
                      </a:r>
                      <a:endParaRPr lang="en-US" sz="1100" dirty="0">
                        <a:solidFill>
                          <a:schemeClr val="tx1"/>
                        </a:solidFill>
                      </a:endParaRPr>
                    </a:p>
                    <a:p>
                      <a:pPr marL="285750" indent="-285750">
                        <a:buFont typeface="Wingdings" panose="05000000000000000000" pitchFamily="2" charset="2"/>
                        <a:buChar char="§"/>
                      </a:pPr>
                      <a:r>
                        <a:rPr lang="zh-CN" altLang="fr-FR" sz="1100" dirty="0">
                          <a:solidFill>
                            <a:schemeClr val="tx1"/>
                          </a:solidFill>
                        </a:rPr>
                        <a:t>液体注入速度</a:t>
                      </a:r>
                      <a:endParaRPr lang="en-US" sz="1100" dirty="0">
                        <a:solidFill>
                          <a:schemeClr val="tx1"/>
                        </a:solidFill>
                      </a:endParaRPr>
                    </a:p>
                    <a:p>
                      <a:pPr marL="285750" indent="-285750">
                        <a:buFont typeface="Wingdings" panose="05000000000000000000" pitchFamily="2" charset="2"/>
                        <a:buChar char="§"/>
                      </a:pPr>
                      <a:r>
                        <a:rPr lang="zh-CN" altLang="fr-FR" sz="1100" dirty="0">
                          <a:solidFill>
                            <a:schemeClr val="tx1"/>
                          </a:solidFill>
                        </a:rPr>
                        <a:t>温度</a:t>
                      </a:r>
                      <a:endParaRPr lang="en-US" sz="110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3414933187"/>
                  </a:ext>
                </a:extLst>
              </a:tr>
            </a:tbl>
          </a:graphicData>
        </a:graphic>
      </p:graphicFrame>
    </p:spTree>
    <p:extLst>
      <p:ext uri="{BB962C8B-B14F-4D97-AF65-F5344CB8AC3E}">
        <p14:creationId xmlns:p14="http://schemas.microsoft.com/office/powerpoint/2010/main" val="1269812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xmlns="" id="{8563F289-DB51-44D1-BF4B-79711CB01D68}"/>
              </a:ext>
            </a:extLst>
          </p:cNvPr>
          <p:cNvSpPr txBox="1"/>
          <p:nvPr/>
        </p:nvSpPr>
        <p:spPr>
          <a:xfrm>
            <a:off x="191264" y="665844"/>
            <a:ext cx="7166495" cy="707886"/>
          </a:xfrm>
          <a:prstGeom prst="rect">
            <a:avLst/>
          </a:prstGeom>
          <a:noFill/>
          <a:effectLst/>
        </p:spPr>
        <p:txBody>
          <a:bodyPr wrap="square" rtlCol="0" anchor="ctr">
            <a:spAutoFit/>
          </a:bodyPr>
          <a:lstStyle/>
          <a:p>
            <a:r>
              <a:rPr lang="en-US" sz="2000" b="1" dirty="0">
                <a:solidFill>
                  <a:schemeClr val="accent6">
                    <a:lumMod val="75000"/>
                  </a:schemeClr>
                </a:solidFill>
              </a:rPr>
              <a:t>FOAMVIEW </a:t>
            </a:r>
            <a:endParaRPr lang="en-US" sz="2000" i="1" dirty="0">
              <a:solidFill>
                <a:schemeClr val="accent6">
                  <a:lumMod val="75000"/>
                </a:schemeClr>
              </a:solidFill>
            </a:endParaRPr>
          </a:p>
          <a:p>
            <a:r>
              <a:rPr lang="zh-CN" altLang="fr-FR" sz="2000" i="1" dirty="0">
                <a:solidFill>
                  <a:schemeClr val="accent6">
                    <a:lumMod val="75000"/>
                  </a:schemeClr>
                </a:solidFill>
              </a:rPr>
              <a:t>研究外部产生的泡沫</a:t>
            </a:r>
            <a:endParaRPr lang="en-US" sz="2000" i="1" dirty="0">
              <a:solidFill>
                <a:schemeClr val="accent6">
                  <a:lumMod val="75000"/>
                </a:schemeClr>
              </a:solidFill>
            </a:endParaRPr>
          </a:p>
        </p:txBody>
      </p:sp>
      <p:sp>
        <p:nvSpPr>
          <p:cNvPr id="14" name="ZoneTexte 13">
            <a:extLst>
              <a:ext uri="{FF2B5EF4-FFF2-40B4-BE49-F238E27FC236}">
                <a16:creationId xmlns:a16="http://schemas.microsoft.com/office/drawing/2014/main" xmlns="" id="{5ACFE4EF-D822-4377-9115-37E2C0331BBA}"/>
              </a:ext>
            </a:extLst>
          </p:cNvPr>
          <p:cNvSpPr txBox="1"/>
          <p:nvPr/>
        </p:nvSpPr>
        <p:spPr>
          <a:xfrm>
            <a:off x="521471" y="8941565"/>
            <a:ext cx="6607858" cy="677108"/>
          </a:xfrm>
          <a:prstGeom prst="rect">
            <a:avLst/>
          </a:prstGeom>
          <a:noFill/>
          <a:ln>
            <a:solidFill>
              <a:schemeClr val="tx1">
                <a:lumMod val="50000"/>
                <a:lumOff val="50000"/>
              </a:schemeClr>
            </a:solidFill>
          </a:ln>
        </p:spPr>
        <p:txBody>
          <a:bodyPr wrap="square" rtlCol="0">
            <a:spAutoFit/>
          </a:bodyPr>
          <a:lstStyle/>
          <a:p>
            <a:pPr algn="just"/>
            <a:r>
              <a:rPr lang="zh-CN" altLang="fr-FR" sz="1200" b="1" dirty="0">
                <a:solidFill>
                  <a:schemeClr val="accent6">
                    <a:lumMod val="75000"/>
                  </a:schemeClr>
                </a:solidFill>
              </a:rPr>
              <a:t>应用</a:t>
            </a:r>
            <a:endParaRPr lang="en-US" sz="1200" b="1" dirty="0">
              <a:solidFill>
                <a:schemeClr val="accent6">
                  <a:lumMod val="75000"/>
                </a:schemeClr>
              </a:solidFill>
            </a:endParaRPr>
          </a:p>
          <a:p>
            <a:pPr algn="just"/>
            <a:endParaRPr lang="en-US" sz="400" dirty="0">
              <a:solidFill>
                <a:schemeClr val="tx1">
                  <a:lumMod val="65000"/>
                  <a:lumOff val="35000"/>
                </a:schemeClr>
              </a:solidFill>
            </a:endParaRPr>
          </a:p>
          <a:p>
            <a:pPr marL="285750" indent="-285750" algn="just">
              <a:buFont typeface="Arial" panose="020B0604020202020204" pitchFamily="34" charset="0"/>
              <a:buChar char="•"/>
            </a:pPr>
            <a:r>
              <a:rPr lang="zh-CN" altLang="fr-FR" sz="1100" dirty="0"/>
              <a:t>食品，制药和化妆品行业的泡沫研究</a:t>
            </a:r>
            <a:endParaRPr lang="fr-FR" altLang="zh-CN" sz="1100" dirty="0"/>
          </a:p>
          <a:p>
            <a:pPr marL="285750" indent="-285750" algn="just">
              <a:buFont typeface="Arial" panose="020B0604020202020204" pitchFamily="34" charset="0"/>
              <a:buChar char="•"/>
            </a:pPr>
            <a:r>
              <a:rPr lang="zh-CN" altLang="fr-FR" sz="1100" dirty="0"/>
              <a:t>改善配方和表面活性剂筛选</a:t>
            </a:r>
            <a:endParaRPr lang="fr-FR" altLang="zh-CN" sz="1100" dirty="0"/>
          </a:p>
        </p:txBody>
      </p:sp>
      <p:cxnSp>
        <p:nvCxnSpPr>
          <p:cNvPr id="15" name="Connecteur droit 14">
            <a:extLst>
              <a:ext uri="{FF2B5EF4-FFF2-40B4-BE49-F238E27FC236}">
                <a16:creationId xmlns:a16="http://schemas.microsoft.com/office/drawing/2014/main" xmlns="" id="{466B2806-4D7C-4410-8CF2-F0D1A9A6EACE}"/>
              </a:ext>
            </a:extLst>
          </p:cNvPr>
          <p:cNvCxnSpPr>
            <a:cxnSpLocks/>
          </p:cNvCxnSpPr>
          <p:nvPr/>
        </p:nvCxnSpPr>
        <p:spPr>
          <a:xfrm>
            <a:off x="217865" y="1022601"/>
            <a:ext cx="7215070" cy="0"/>
          </a:xfrm>
          <a:prstGeom prst="line">
            <a:avLst/>
          </a:prstGeom>
          <a:ln w="15875">
            <a:solidFill>
              <a:srgbClr val="155E88"/>
            </a:solidFill>
          </a:ln>
        </p:spPr>
        <p:style>
          <a:lnRef idx="1">
            <a:schemeClr val="accent1"/>
          </a:lnRef>
          <a:fillRef idx="0">
            <a:schemeClr val="accent1"/>
          </a:fillRef>
          <a:effectRef idx="0">
            <a:schemeClr val="accent1"/>
          </a:effectRef>
          <a:fontRef idx="minor">
            <a:schemeClr val="tx1"/>
          </a:fontRef>
        </p:style>
      </p:cxnSp>
      <p:pic>
        <p:nvPicPr>
          <p:cNvPr id="16" name="Picture 28">
            <a:extLst>
              <a:ext uri="{FF2B5EF4-FFF2-40B4-BE49-F238E27FC236}">
                <a16:creationId xmlns:a16="http://schemas.microsoft.com/office/drawing/2014/main" xmlns="" id="{E426E18E-088B-47E8-A40A-804619DE49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063" y="6277220"/>
            <a:ext cx="1999968" cy="119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xmlns="" id="{444FF5E1-5855-403A-A0A3-DD4409C008D6}"/>
              </a:ext>
            </a:extLst>
          </p:cNvPr>
          <p:cNvSpPr/>
          <p:nvPr/>
        </p:nvSpPr>
        <p:spPr>
          <a:xfrm>
            <a:off x="989800" y="5618200"/>
            <a:ext cx="1339180" cy="46771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fr-FR" sz="1295" dirty="0">
                <a:solidFill>
                  <a:srgbClr val="155E88"/>
                </a:solidFill>
                <a:latin typeface="Calibri" pitchFamily="34" charset="0"/>
                <a:cs typeface="Calibri" pitchFamily="34" charset="0"/>
              </a:rPr>
              <a:t>颜色转换</a:t>
            </a:r>
            <a:endParaRPr lang="fr-FR" sz="1295" dirty="0">
              <a:solidFill>
                <a:srgbClr val="155E88"/>
              </a:solidFill>
              <a:latin typeface="Calibri" pitchFamily="34" charset="0"/>
              <a:cs typeface="Calibri" pitchFamily="34" charset="0"/>
            </a:endParaRPr>
          </a:p>
        </p:txBody>
      </p:sp>
      <p:sp>
        <p:nvSpPr>
          <p:cNvPr id="21" name="Rectangle 20">
            <a:extLst>
              <a:ext uri="{FF2B5EF4-FFF2-40B4-BE49-F238E27FC236}">
                <a16:creationId xmlns:a16="http://schemas.microsoft.com/office/drawing/2014/main" xmlns="" id="{7F7B6E31-04E8-46CF-82DF-0C6B31FAB216}"/>
              </a:ext>
            </a:extLst>
          </p:cNvPr>
          <p:cNvSpPr/>
          <p:nvPr/>
        </p:nvSpPr>
        <p:spPr>
          <a:xfrm>
            <a:off x="5616133" y="5602605"/>
            <a:ext cx="938247" cy="70396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fr-FR" sz="1295" dirty="0">
                <a:solidFill>
                  <a:srgbClr val="155E88"/>
                </a:solidFill>
                <a:latin typeface="Calibri" pitchFamily="34" charset="0"/>
                <a:cs typeface="Calibri" pitchFamily="34" charset="0"/>
              </a:rPr>
              <a:t>黑白转换</a:t>
            </a:r>
            <a:endParaRPr lang="fr-FR" sz="1295" dirty="0">
              <a:solidFill>
                <a:srgbClr val="155E88"/>
              </a:solidFill>
              <a:latin typeface="Calibri" pitchFamily="34" charset="0"/>
              <a:cs typeface="Calibri" pitchFamily="34" charset="0"/>
            </a:endParaRPr>
          </a:p>
        </p:txBody>
      </p:sp>
      <p:sp>
        <p:nvSpPr>
          <p:cNvPr id="22" name="Rectangle 21">
            <a:extLst>
              <a:ext uri="{FF2B5EF4-FFF2-40B4-BE49-F238E27FC236}">
                <a16:creationId xmlns:a16="http://schemas.microsoft.com/office/drawing/2014/main" xmlns="" id="{6D6AB3E5-3C15-478C-92AC-453838EA2DA2}"/>
              </a:ext>
            </a:extLst>
          </p:cNvPr>
          <p:cNvSpPr/>
          <p:nvPr/>
        </p:nvSpPr>
        <p:spPr>
          <a:xfrm>
            <a:off x="2691809" y="5581072"/>
            <a:ext cx="1211390" cy="5048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fr-FR" sz="1295" dirty="0">
                <a:solidFill>
                  <a:srgbClr val="155E88"/>
                </a:solidFill>
                <a:latin typeface="Calibri" pitchFamily="34" charset="0"/>
                <a:cs typeface="Calibri" pitchFamily="34" charset="0"/>
              </a:rPr>
              <a:t>图像分析</a:t>
            </a:r>
            <a:endParaRPr lang="en-US" sz="1295" dirty="0">
              <a:solidFill>
                <a:srgbClr val="155E88"/>
              </a:solidFill>
              <a:latin typeface="Calibri" pitchFamily="34" charset="0"/>
              <a:cs typeface="Calibri" pitchFamily="34" charset="0"/>
            </a:endParaRPr>
          </a:p>
        </p:txBody>
      </p:sp>
      <p:sp>
        <p:nvSpPr>
          <p:cNvPr id="23" name="Rectangle 22">
            <a:extLst>
              <a:ext uri="{FF2B5EF4-FFF2-40B4-BE49-F238E27FC236}">
                <a16:creationId xmlns:a16="http://schemas.microsoft.com/office/drawing/2014/main" xmlns="" id="{3DC25CC2-77D3-4964-B60A-D0DEB050EFE6}"/>
              </a:ext>
            </a:extLst>
          </p:cNvPr>
          <p:cNvSpPr/>
          <p:nvPr/>
        </p:nvSpPr>
        <p:spPr>
          <a:xfrm>
            <a:off x="4211259" y="5562111"/>
            <a:ext cx="1043409" cy="43151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fr-FR" sz="1295" dirty="0">
                <a:solidFill>
                  <a:srgbClr val="155E88"/>
                </a:solidFill>
                <a:latin typeface="Calibri" pitchFamily="34" charset="0"/>
                <a:cs typeface="Calibri" pitchFamily="34" charset="0"/>
              </a:rPr>
              <a:t>二值化</a:t>
            </a:r>
            <a:endParaRPr lang="en-US" sz="1295" dirty="0">
              <a:solidFill>
                <a:srgbClr val="155E88"/>
              </a:solidFill>
              <a:latin typeface="Calibri" pitchFamily="34" charset="0"/>
              <a:cs typeface="Calibri" pitchFamily="34" charset="0"/>
            </a:endParaRPr>
          </a:p>
        </p:txBody>
      </p:sp>
      <p:sp>
        <p:nvSpPr>
          <p:cNvPr id="24" name="Rectangle 23">
            <a:extLst>
              <a:ext uri="{FF2B5EF4-FFF2-40B4-BE49-F238E27FC236}">
                <a16:creationId xmlns:a16="http://schemas.microsoft.com/office/drawing/2014/main" xmlns="" id="{F6E30EF5-FFF5-4923-9BF6-132D35E27B70}"/>
              </a:ext>
            </a:extLst>
          </p:cNvPr>
          <p:cNvSpPr/>
          <p:nvPr/>
        </p:nvSpPr>
        <p:spPr>
          <a:xfrm>
            <a:off x="3985856" y="7703196"/>
            <a:ext cx="1452175" cy="2734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fr-FR" sz="1295" dirty="0">
                <a:solidFill>
                  <a:srgbClr val="155E88"/>
                </a:solidFill>
                <a:latin typeface="Calibri" pitchFamily="34" charset="0"/>
                <a:cs typeface="Calibri" pitchFamily="34" charset="0"/>
              </a:rPr>
              <a:t>统计分析</a:t>
            </a:r>
            <a:endParaRPr lang="en-US" sz="1295" dirty="0">
              <a:solidFill>
                <a:srgbClr val="155E88"/>
              </a:solidFill>
              <a:latin typeface="Calibri" pitchFamily="34" charset="0"/>
              <a:cs typeface="Calibri" pitchFamily="34" charset="0"/>
            </a:endParaRPr>
          </a:p>
        </p:txBody>
      </p:sp>
      <p:pic>
        <p:nvPicPr>
          <p:cNvPr id="26" name="Picture 6">
            <a:extLst>
              <a:ext uri="{FF2B5EF4-FFF2-40B4-BE49-F238E27FC236}">
                <a16:creationId xmlns:a16="http://schemas.microsoft.com/office/drawing/2014/main" xmlns="" id="{CA42A9C9-BEA8-4AC6-8B2B-D411BE6C5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37" y="4338364"/>
            <a:ext cx="1339180" cy="100397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8">
            <a:extLst>
              <a:ext uri="{FF2B5EF4-FFF2-40B4-BE49-F238E27FC236}">
                <a16:creationId xmlns:a16="http://schemas.microsoft.com/office/drawing/2014/main" xmlns="" id="{0E4A8718-7A8E-44AD-A788-24EEA4F4737D}"/>
              </a:ext>
            </a:extLst>
          </p:cNvPr>
          <p:cNvPicPr>
            <a:picLocks noChangeAspect="1" noChangeArrowheads="1"/>
          </p:cNvPicPr>
          <p:nvPr/>
        </p:nvPicPr>
        <p:blipFill>
          <a:blip r:embed="rId4"/>
          <a:srcRect/>
          <a:stretch>
            <a:fillRect/>
          </a:stretch>
        </p:blipFill>
        <p:spPr bwMode="auto">
          <a:xfrm>
            <a:off x="2049673" y="4338364"/>
            <a:ext cx="1281670" cy="1003973"/>
          </a:xfrm>
          <a:prstGeom prst="rect">
            <a:avLst/>
          </a:prstGeom>
          <a:noFill/>
          <a:ln w="9525">
            <a:solidFill>
              <a:srgbClr val="155E88"/>
            </a:solidFill>
            <a:miter lim="800000"/>
            <a:headEnd/>
            <a:tailEnd/>
          </a:ln>
          <a:effectLst/>
        </p:spPr>
      </p:pic>
      <p:pic>
        <p:nvPicPr>
          <p:cNvPr id="28" name="Picture 10">
            <a:extLst>
              <a:ext uri="{FF2B5EF4-FFF2-40B4-BE49-F238E27FC236}">
                <a16:creationId xmlns:a16="http://schemas.microsoft.com/office/drawing/2014/main" xmlns="" id="{9DA51AA6-3DBD-43AD-A96A-AB6358D479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0869" y="7064069"/>
            <a:ext cx="1470503" cy="100397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9" name="Picture 14">
            <a:extLst>
              <a:ext uri="{FF2B5EF4-FFF2-40B4-BE49-F238E27FC236}">
                <a16:creationId xmlns:a16="http://schemas.microsoft.com/office/drawing/2014/main" xmlns="" id="{58E836C5-A786-443F-9B55-2B9E281A8AA1}"/>
              </a:ext>
            </a:extLst>
          </p:cNvPr>
          <p:cNvPicPr>
            <a:picLocks noChangeAspect="1" noChangeArrowheads="1"/>
          </p:cNvPicPr>
          <p:nvPr/>
        </p:nvPicPr>
        <p:blipFill rotWithShape="1">
          <a:blip r:embed="rId6"/>
          <a:srcRect t="-1" b="-2368"/>
          <a:stretch/>
        </p:blipFill>
        <p:spPr bwMode="auto">
          <a:xfrm>
            <a:off x="3526590" y="4338364"/>
            <a:ext cx="1252093" cy="1003973"/>
          </a:xfrm>
          <a:prstGeom prst="rect">
            <a:avLst/>
          </a:prstGeom>
          <a:noFill/>
          <a:ln w="9525">
            <a:solidFill>
              <a:srgbClr val="155E88"/>
            </a:solidFill>
            <a:miter lim="800000"/>
            <a:headEnd/>
            <a:tailEnd/>
          </a:ln>
          <a:effectLst/>
        </p:spPr>
      </p:pic>
      <p:pic>
        <p:nvPicPr>
          <p:cNvPr id="30" name="Picture 16">
            <a:extLst>
              <a:ext uri="{FF2B5EF4-FFF2-40B4-BE49-F238E27FC236}">
                <a16:creationId xmlns:a16="http://schemas.microsoft.com/office/drawing/2014/main" xmlns="" id="{01B1F369-12A1-4F5B-B0D3-9C3944EA5E15}"/>
              </a:ext>
            </a:extLst>
          </p:cNvPr>
          <p:cNvPicPr>
            <a:picLocks noChangeAspect="1" noChangeArrowheads="1"/>
          </p:cNvPicPr>
          <p:nvPr/>
        </p:nvPicPr>
        <p:blipFill rotWithShape="1">
          <a:blip r:embed="rId7"/>
          <a:srcRect/>
          <a:stretch/>
        </p:blipFill>
        <p:spPr bwMode="auto">
          <a:xfrm>
            <a:off x="5031850" y="4330434"/>
            <a:ext cx="1280027" cy="1003263"/>
          </a:xfrm>
          <a:prstGeom prst="rect">
            <a:avLst/>
          </a:prstGeom>
          <a:noFill/>
          <a:ln w="9525">
            <a:solidFill>
              <a:srgbClr val="155E88"/>
            </a:solidFill>
            <a:miter lim="800000"/>
            <a:headEnd/>
            <a:tailEnd/>
          </a:ln>
          <a:effectLst/>
        </p:spPr>
      </p:pic>
      <p:pic>
        <p:nvPicPr>
          <p:cNvPr id="31" name="Picture 18">
            <a:extLst>
              <a:ext uri="{FF2B5EF4-FFF2-40B4-BE49-F238E27FC236}">
                <a16:creationId xmlns:a16="http://schemas.microsoft.com/office/drawing/2014/main" xmlns="" id="{F3F94817-0C80-463A-BD6F-DDFBC2D43EFC}"/>
              </a:ext>
            </a:extLst>
          </p:cNvPr>
          <p:cNvPicPr>
            <a:picLocks noChangeAspect="1" noChangeArrowheads="1"/>
          </p:cNvPicPr>
          <p:nvPr/>
        </p:nvPicPr>
        <p:blipFill>
          <a:blip r:embed="rId8"/>
          <a:srcRect/>
          <a:stretch>
            <a:fillRect/>
          </a:stretch>
        </p:blipFill>
        <p:spPr bwMode="auto">
          <a:xfrm>
            <a:off x="5024451" y="6399194"/>
            <a:ext cx="1322808" cy="1001292"/>
          </a:xfrm>
          <a:prstGeom prst="rect">
            <a:avLst/>
          </a:prstGeom>
          <a:noFill/>
          <a:ln w="9525">
            <a:solidFill>
              <a:srgbClr val="155E88"/>
            </a:solidFill>
            <a:miter lim="800000"/>
            <a:headEnd/>
            <a:tailEnd/>
          </a:ln>
          <a:effectLst/>
        </p:spPr>
      </p:pic>
      <p:pic>
        <p:nvPicPr>
          <p:cNvPr id="32" name="Picture 20">
            <a:extLst>
              <a:ext uri="{FF2B5EF4-FFF2-40B4-BE49-F238E27FC236}">
                <a16:creationId xmlns:a16="http://schemas.microsoft.com/office/drawing/2014/main" xmlns="" id="{6886CA5C-B5D1-462C-B4A9-C21544B808F0}"/>
              </a:ext>
            </a:extLst>
          </p:cNvPr>
          <p:cNvPicPr>
            <a:picLocks noChangeAspect="1" noChangeArrowheads="1"/>
          </p:cNvPicPr>
          <p:nvPr/>
        </p:nvPicPr>
        <p:blipFill>
          <a:blip r:embed="rId9"/>
          <a:srcRect/>
          <a:stretch>
            <a:fillRect/>
          </a:stretch>
        </p:blipFill>
        <p:spPr bwMode="auto">
          <a:xfrm>
            <a:off x="3480870" y="6397082"/>
            <a:ext cx="1322808" cy="999455"/>
          </a:xfrm>
          <a:prstGeom prst="rect">
            <a:avLst/>
          </a:prstGeom>
          <a:noFill/>
          <a:ln w="9525">
            <a:solidFill>
              <a:srgbClr val="155E88"/>
            </a:solidFill>
            <a:miter lim="800000"/>
            <a:headEnd/>
            <a:tailEnd/>
          </a:ln>
          <a:effectLst/>
        </p:spPr>
      </p:pic>
      <p:sp>
        <p:nvSpPr>
          <p:cNvPr id="34" name="Flèche courbée vers le haut 3">
            <a:extLst>
              <a:ext uri="{FF2B5EF4-FFF2-40B4-BE49-F238E27FC236}">
                <a16:creationId xmlns:a16="http://schemas.microsoft.com/office/drawing/2014/main" xmlns="" id="{4CC19555-BCCB-45DC-B1F0-98AA5EA81381}"/>
              </a:ext>
            </a:extLst>
          </p:cNvPr>
          <p:cNvSpPr/>
          <p:nvPr/>
        </p:nvSpPr>
        <p:spPr>
          <a:xfrm>
            <a:off x="1293648" y="5363838"/>
            <a:ext cx="839657" cy="269407"/>
          </a:xfrm>
          <a:prstGeom prst="curvedUpArrow">
            <a:avLst/>
          </a:prstGeom>
          <a:solidFill>
            <a:srgbClr val="155E88"/>
          </a:solidFill>
          <a:ln>
            <a:solidFill>
              <a:srgbClr val="155E88"/>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sz="1943">
              <a:solidFill>
                <a:schemeClr val="tx1"/>
              </a:solidFill>
            </a:endParaRPr>
          </a:p>
        </p:txBody>
      </p:sp>
      <p:sp>
        <p:nvSpPr>
          <p:cNvPr id="35" name="Flèche courbée vers le haut 27">
            <a:extLst>
              <a:ext uri="{FF2B5EF4-FFF2-40B4-BE49-F238E27FC236}">
                <a16:creationId xmlns:a16="http://schemas.microsoft.com/office/drawing/2014/main" xmlns="" id="{580882DA-DDE9-4A22-AEBB-3DD7F7BCB4ED}"/>
              </a:ext>
            </a:extLst>
          </p:cNvPr>
          <p:cNvSpPr/>
          <p:nvPr/>
        </p:nvSpPr>
        <p:spPr>
          <a:xfrm>
            <a:off x="2815176" y="5363838"/>
            <a:ext cx="841301" cy="269407"/>
          </a:xfrm>
          <a:prstGeom prst="curvedUpArrow">
            <a:avLst/>
          </a:prstGeom>
          <a:solidFill>
            <a:srgbClr val="155E88"/>
          </a:solidFill>
          <a:ln>
            <a:solidFill>
              <a:srgbClr val="155E88"/>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sz="1943">
              <a:solidFill>
                <a:schemeClr val="tx1"/>
              </a:solidFill>
            </a:endParaRPr>
          </a:p>
        </p:txBody>
      </p:sp>
      <p:sp>
        <p:nvSpPr>
          <p:cNvPr id="36" name="Flèche courbée vers le haut 28">
            <a:extLst>
              <a:ext uri="{FF2B5EF4-FFF2-40B4-BE49-F238E27FC236}">
                <a16:creationId xmlns:a16="http://schemas.microsoft.com/office/drawing/2014/main" xmlns="" id="{C2AAB6A6-8393-4E3F-A48B-CC37FA6D5C1C}"/>
              </a:ext>
            </a:extLst>
          </p:cNvPr>
          <p:cNvSpPr/>
          <p:nvPr/>
        </p:nvSpPr>
        <p:spPr>
          <a:xfrm>
            <a:off x="4355601" y="5363838"/>
            <a:ext cx="841301" cy="269407"/>
          </a:xfrm>
          <a:prstGeom prst="curvedUpArrow">
            <a:avLst/>
          </a:prstGeom>
          <a:solidFill>
            <a:srgbClr val="155E88"/>
          </a:solidFill>
          <a:ln>
            <a:solidFill>
              <a:srgbClr val="155E88"/>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sz="1943">
              <a:solidFill>
                <a:schemeClr val="tx1"/>
              </a:solidFill>
            </a:endParaRPr>
          </a:p>
        </p:txBody>
      </p:sp>
      <p:sp>
        <p:nvSpPr>
          <p:cNvPr id="37" name="Flèche courbée vers la gauche 4">
            <a:extLst>
              <a:ext uri="{FF2B5EF4-FFF2-40B4-BE49-F238E27FC236}">
                <a16:creationId xmlns:a16="http://schemas.microsoft.com/office/drawing/2014/main" xmlns="" id="{7A663868-A6D0-4ED5-A1A4-6900CF3E59AD}"/>
              </a:ext>
            </a:extLst>
          </p:cNvPr>
          <p:cNvSpPr/>
          <p:nvPr/>
        </p:nvSpPr>
        <p:spPr>
          <a:xfrm>
            <a:off x="6460902" y="5238411"/>
            <a:ext cx="351252" cy="1590438"/>
          </a:xfrm>
          <a:prstGeom prst="curvedLeftArrow">
            <a:avLst/>
          </a:prstGeom>
          <a:solidFill>
            <a:srgbClr val="155E88"/>
          </a:solidFill>
          <a:ln>
            <a:solidFill>
              <a:srgbClr val="155E88"/>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sz="1943">
              <a:solidFill>
                <a:schemeClr val="tx1"/>
              </a:solidFill>
            </a:endParaRPr>
          </a:p>
        </p:txBody>
      </p:sp>
      <p:sp>
        <p:nvSpPr>
          <p:cNvPr id="38" name="Flèche courbée vers le bas 5">
            <a:extLst>
              <a:ext uri="{FF2B5EF4-FFF2-40B4-BE49-F238E27FC236}">
                <a16:creationId xmlns:a16="http://schemas.microsoft.com/office/drawing/2014/main" xmlns="" id="{E5563BA7-26FA-4D5C-AF1D-097AC810BBCF}"/>
              </a:ext>
            </a:extLst>
          </p:cNvPr>
          <p:cNvSpPr/>
          <p:nvPr/>
        </p:nvSpPr>
        <p:spPr>
          <a:xfrm rot="10800000">
            <a:off x="4322993" y="7448480"/>
            <a:ext cx="819939" cy="273426"/>
          </a:xfrm>
          <a:prstGeom prst="curvedDownArrow">
            <a:avLst/>
          </a:prstGeom>
          <a:solidFill>
            <a:srgbClr val="155E88"/>
          </a:solidFill>
          <a:ln>
            <a:solidFill>
              <a:srgbClr val="155E88"/>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sz="1943">
              <a:solidFill>
                <a:schemeClr val="tx1"/>
              </a:solidFill>
            </a:endParaRPr>
          </a:p>
        </p:txBody>
      </p:sp>
      <p:sp>
        <p:nvSpPr>
          <p:cNvPr id="2" name="Flèche : gauche 1">
            <a:extLst>
              <a:ext uri="{FF2B5EF4-FFF2-40B4-BE49-F238E27FC236}">
                <a16:creationId xmlns:a16="http://schemas.microsoft.com/office/drawing/2014/main" xmlns="" id="{149B8916-AE6B-4F4A-B69B-122FE6F267E3}"/>
              </a:ext>
            </a:extLst>
          </p:cNvPr>
          <p:cNvSpPr/>
          <p:nvPr/>
        </p:nvSpPr>
        <p:spPr>
          <a:xfrm>
            <a:off x="2712890" y="6756891"/>
            <a:ext cx="659481" cy="297305"/>
          </a:xfrm>
          <a:prstGeom prst="leftArrow">
            <a:avLst/>
          </a:prstGeom>
          <a:solidFill>
            <a:srgbClr val="155E88"/>
          </a:solidFill>
          <a:ln>
            <a:solidFill>
              <a:srgbClr val="155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a:extLst>
              <a:ext uri="{FF2B5EF4-FFF2-40B4-BE49-F238E27FC236}">
                <a16:creationId xmlns:a16="http://schemas.microsoft.com/office/drawing/2014/main" xmlns="" id="{4D8D48DB-BAE7-466F-80B8-BBE50B8E5F37}"/>
              </a:ext>
            </a:extLst>
          </p:cNvPr>
          <p:cNvSpPr txBox="1"/>
          <p:nvPr/>
        </p:nvSpPr>
        <p:spPr>
          <a:xfrm>
            <a:off x="302291" y="1593288"/>
            <a:ext cx="6944440" cy="2323713"/>
          </a:xfrm>
          <a:prstGeom prst="rect">
            <a:avLst/>
          </a:prstGeom>
          <a:noFill/>
        </p:spPr>
        <p:txBody>
          <a:bodyPr wrap="square" rtlCol="0">
            <a:spAutoFit/>
          </a:bodyPr>
          <a:lstStyle/>
          <a:p>
            <a:pPr algn="just">
              <a:spcAft>
                <a:spcPts val="600"/>
              </a:spcAft>
            </a:pPr>
            <a:r>
              <a:rPr lang="en-US" sz="1100" b="1" dirty="0"/>
              <a:t>FOAMVIEW </a:t>
            </a:r>
            <a:r>
              <a:rPr lang="zh-CN" altLang="fr-FR" sz="1100" dirty="0"/>
              <a:t>是研究外部产生泡沫的一个选项。特定的测量管或比色皿（适用于</a:t>
            </a:r>
            <a:r>
              <a:rPr lang="en-US" sz="1100" dirty="0"/>
              <a:t>FOAMSCAN™</a:t>
            </a:r>
            <a:r>
              <a:rPr lang="zh-CN" altLang="fr-FR" sz="1100" dirty="0"/>
              <a:t>和</a:t>
            </a:r>
            <a:r>
              <a:rPr lang="en-US" sz="1100" dirty="0"/>
              <a:t>CSA</a:t>
            </a:r>
            <a:r>
              <a:rPr lang="zh-CN" altLang="fr-FR" sz="1100" dirty="0"/>
              <a:t>测量）旨在方便载入和分析外部产生的泡沫 （这里的测量管比标款管长度要短）。</a:t>
            </a:r>
            <a:r>
              <a:rPr lang="en-US" sz="1100" dirty="0"/>
              <a:t> </a:t>
            </a:r>
          </a:p>
          <a:p>
            <a:pPr algn="just">
              <a:spcAft>
                <a:spcPts val="600"/>
              </a:spcAft>
            </a:pPr>
            <a:r>
              <a:rPr lang="en-US" sz="1100" dirty="0"/>
              <a:t>FOAMVIEW </a:t>
            </a:r>
            <a:r>
              <a:rPr lang="zh-CN" altLang="fr-FR" sz="1100" dirty="0"/>
              <a:t>软件可分析黑白或彩色图片的泡尺寸和其分布。</a:t>
            </a:r>
            <a:endParaRPr lang="en-US" sz="1100" dirty="0"/>
          </a:p>
          <a:p>
            <a:pPr algn="just">
              <a:spcAft>
                <a:spcPts val="600"/>
              </a:spcAft>
            </a:pPr>
            <a:r>
              <a:rPr lang="zh-CN" altLang="fr-FR" sz="1100" dirty="0"/>
              <a:t>泡图像直接或通过棱镜间接获得。软件获取和保存图片。然后，并对图片进行处理，获取黑白图片以允许</a:t>
            </a:r>
            <a:r>
              <a:rPr lang="fr-FR" altLang="zh-CN" sz="1100" dirty="0"/>
              <a:t>FOAMVIIEW</a:t>
            </a:r>
            <a:r>
              <a:rPr lang="zh-CN" altLang="fr-FR" sz="1100" dirty="0"/>
              <a:t>软件统计分析：分布、尺寸，数量、面积</a:t>
            </a:r>
            <a:r>
              <a:rPr lang="fr-FR" altLang="zh-CN" sz="1100" dirty="0"/>
              <a:t>…</a:t>
            </a:r>
          </a:p>
          <a:p>
            <a:pPr algn="just">
              <a:spcAft>
                <a:spcPts val="600"/>
              </a:spcAft>
            </a:pPr>
            <a:r>
              <a:rPr lang="zh-CN" altLang="fr-FR" sz="1100" dirty="0"/>
              <a:t>结果以各种统计形式显示，可以</a:t>
            </a:r>
            <a:r>
              <a:rPr lang="fr-FR" altLang="zh-CN" sz="1100" dirty="0"/>
              <a:t>Excel</a:t>
            </a:r>
            <a:r>
              <a:rPr lang="zh-CN" altLang="fr-FR" sz="1100" dirty="0"/>
              <a:t>文件导出。</a:t>
            </a:r>
            <a:endParaRPr lang="en-US" sz="1100" dirty="0"/>
          </a:p>
          <a:p>
            <a:pPr algn="just">
              <a:spcAft>
                <a:spcPts val="600"/>
              </a:spcAft>
            </a:pPr>
            <a:r>
              <a:rPr lang="en-US" sz="1100" dirty="0"/>
              <a:t>FOAMVIEW </a:t>
            </a:r>
            <a:r>
              <a:rPr lang="zh-CN" altLang="fr-FR" sz="1100" dirty="0"/>
              <a:t>选项可被整合到</a:t>
            </a:r>
            <a:r>
              <a:rPr lang="en-US" sz="1100" b="1" dirty="0"/>
              <a:t>FOAMSCAN™</a:t>
            </a:r>
            <a:r>
              <a:rPr lang="zh-CN" altLang="fr-FR" sz="1100" dirty="0"/>
              <a:t>仪器中。</a:t>
            </a:r>
            <a:endParaRPr lang="en-US" sz="1100" dirty="0"/>
          </a:p>
          <a:p>
            <a:pPr algn="just">
              <a:spcAft>
                <a:spcPts val="600"/>
              </a:spcAft>
            </a:pPr>
            <a:endParaRPr lang="en-US" sz="1100" dirty="0"/>
          </a:p>
          <a:p>
            <a:pPr algn="just">
              <a:spcAft>
                <a:spcPts val="600"/>
              </a:spcAft>
            </a:pPr>
            <a:endParaRPr lang="en-US" sz="1100" dirty="0"/>
          </a:p>
          <a:p>
            <a:pPr algn="just">
              <a:spcAft>
                <a:spcPts val="600"/>
              </a:spcAft>
            </a:pPr>
            <a:r>
              <a:rPr lang="zh-CN" altLang="fr-FR" sz="1100" u="sng" dirty="0"/>
              <a:t>咖啡泡沫分析范例</a:t>
            </a:r>
            <a:endParaRPr lang="en-US" sz="1100" u="sng" dirty="0"/>
          </a:p>
        </p:txBody>
      </p:sp>
    </p:spTree>
    <p:extLst>
      <p:ext uri="{BB962C8B-B14F-4D97-AF65-F5344CB8AC3E}">
        <p14:creationId xmlns:p14="http://schemas.microsoft.com/office/powerpoint/2010/main" val="2897422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电子设备&#10;&#10;描述已自动生成">
            <a:extLst>
              <a:ext uri="{FF2B5EF4-FFF2-40B4-BE49-F238E27FC236}">
                <a16:creationId xmlns:a16="http://schemas.microsoft.com/office/drawing/2014/main" xmlns="" id="{9E23E563-49F6-487C-9220-13D9B4B91A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817" t="13934" r="11056" b="8598"/>
          <a:stretch/>
        </p:blipFill>
        <p:spPr>
          <a:xfrm>
            <a:off x="4581394" y="1238785"/>
            <a:ext cx="2403927" cy="2124456"/>
          </a:xfrm>
          <a:prstGeom prst="rect">
            <a:avLst/>
          </a:prstGeom>
        </p:spPr>
      </p:pic>
      <p:graphicFrame>
        <p:nvGraphicFramePr>
          <p:cNvPr id="34" name="Tableau 33">
            <a:extLst>
              <a:ext uri="{FF2B5EF4-FFF2-40B4-BE49-F238E27FC236}">
                <a16:creationId xmlns:a16="http://schemas.microsoft.com/office/drawing/2014/main" xmlns="" id="{581AFACD-84AF-4656-94BA-F03EDDDA564C}"/>
              </a:ext>
            </a:extLst>
          </p:cNvPr>
          <p:cNvGraphicFramePr>
            <a:graphicFrameLocks noGrp="1"/>
          </p:cNvGraphicFramePr>
          <p:nvPr>
            <p:extLst>
              <p:ext uri="{D42A27DB-BD31-4B8C-83A1-F6EECF244321}">
                <p14:modId xmlns:p14="http://schemas.microsoft.com/office/powerpoint/2010/main" val="3784583928"/>
              </p:ext>
            </p:extLst>
          </p:nvPr>
        </p:nvGraphicFramePr>
        <p:xfrm>
          <a:off x="437721" y="8210816"/>
          <a:ext cx="6713978" cy="1463040"/>
        </p:xfrm>
        <a:graphic>
          <a:graphicData uri="http://schemas.openxmlformats.org/drawingml/2006/table">
            <a:tbl>
              <a:tblPr firstRow="1" bandRow="1">
                <a:effectLst/>
                <a:tableStyleId>{5940675A-B579-460E-94D1-54222C63F5DA}</a:tableStyleId>
              </a:tblPr>
              <a:tblGrid>
                <a:gridCol w="1504244">
                  <a:extLst>
                    <a:ext uri="{9D8B030D-6E8A-4147-A177-3AD203B41FA5}">
                      <a16:colId xmlns:a16="http://schemas.microsoft.com/office/drawing/2014/main" xmlns="" val="3873192432"/>
                    </a:ext>
                  </a:extLst>
                </a:gridCol>
                <a:gridCol w="5209734">
                  <a:extLst>
                    <a:ext uri="{9D8B030D-6E8A-4147-A177-3AD203B41FA5}">
                      <a16:colId xmlns:a16="http://schemas.microsoft.com/office/drawing/2014/main" xmlns="" val="873289453"/>
                    </a:ext>
                  </a:extLst>
                </a:gridCol>
              </a:tblGrid>
              <a:tr h="0">
                <a:tc gridSpan="2">
                  <a:txBody>
                    <a:bodyPr/>
                    <a:lstStyle/>
                    <a:p>
                      <a:pPr algn="l"/>
                      <a:r>
                        <a:rPr lang="zh-CN" altLang="fr-FR" sz="1100" b="1" dirty="0">
                          <a:solidFill>
                            <a:schemeClr val="tx1"/>
                          </a:solidFill>
                        </a:rPr>
                        <a:t>技术规格</a:t>
                      </a:r>
                      <a:endParaRPr lang="en-US" sz="1100" b="1"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dirty="0">
                        <a:solidFill>
                          <a:schemeClr val="tx1">
                            <a:lumMod val="65000"/>
                            <a:lumOff val="35000"/>
                          </a:schemeClr>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94660152"/>
                  </a:ext>
                </a:extLst>
              </a:tr>
              <a:tr h="216000">
                <a:tc>
                  <a:txBody>
                    <a:bodyPr/>
                    <a:lstStyle/>
                    <a:p>
                      <a:pPr marL="0" indent="0">
                        <a:buFont typeface="Wingdings" panose="05000000000000000000" pitchFamily="2" charset="2"/>
                        <a:buNone/>
                      </a:pPr>
                      <a:r>
                        <a:rPr lang="zh-CN" altLang="fr-FR" sz="1100" b="0" dirty="0">
                          <a:solidFill>
                            <a:schemeClr val="tx1"/>
                          </a:solidFill>
                        </a:rPr>
                        <a:t>气体流量范围</a:t>
                      </a:r>
                      <a:endParaRPr lang="en-US" sz="1100" b="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755934" rtl="0" eaLnBrk="1" fontAlgn="auto" latinLnBrk="0" hangingPunct="1">
                        <a:lnSpc>
                          <a:spcPct val="100000"/>
                        </a:lnSpc>
                        <a:spcBef>
                          <a:spcPts val="0"/>
                        </a:spcBef>
                        <a:spcAft>
                          <a:spcPts val="0"/>
                        </a:spcAft>
                        <a:buClrTx/>
                        <a:buSzTx/>
                        <a:buFont typeface="Wingdings" panose="05000000000000000000" pitchFamily="2" charset="2"/>
                        <a:buNone/>
                        <a:tabLst/>
                        <a:defRPr/>
                      </a:pPr>
                      <a:r>
                        <a:rPr lang="sv-SE" sz="1100" b="0" dirty="0">
                          <a:solidFill>
                            <a:schemeClr val="tx1"/>
                          </a:solidFill>
                        </a:rPr>
                        <a:t>500 ml/min ; 1000 ml/min ; 5000 ml/min </a:t>
                      </a:r>
                      <a:r>
                        <a:rPr lang="zh-CN" altLang="fr-FR" sz="1100" b="0" dirty="0">
                          <a:solidFill>
                            <a:schemeClr val="tx1"/>
                          </a:solidFill>
                        </a:rPr>
                        <a:t>（可根据应用选择不同量程流量 </a:t>
                      </a:r>
                      <a:r>
                        <a:rPr lang="fr-FR" altLang="zh-CN" sz="1100" b="0" dirty="0">
                          <a:solidFill>
                            <a:schemeClr val="tx1"/>
                          </a:solidFill>
                        </a:rPr>
                        <a:t>/ </a:t>
                      </a:r>
                      <a:r>
                        <a:rPr lang="zh-CN" altLang="fr-FR" sz="1100" b="0" strike="noStrike" dirty="0">
                          <a:solidFill>
                            <a:schemeClr val="tx1"/>
                          </a:solidFill>
                        </a:rPr>
                        <a:t>实际流速取决于温度和压力的设定条件</a:t>
                      </a:r>
                      <a:r>
                        <a:rPr lang="en-US" sz="1100" b="0" strike="noStrike" dirty="0">
                          <a:solidFill>
                            <a:schemeClr val="tx1"/>
                          </a:solidFill>
                        </a:rPr>
                        <a:t>) </a:t>
                      </a: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14933187"/>
                  </a:ext>
                </a:extLst>
              </a:tr>
              <a:tr h="216000">
                <a:tc>
                  <a:txBody>
                    <a:bodyPr/>
                    <a:lstStyle/>
                    <a:p>
                      <a:r>
                        <a:rPr lang="zh-CN" altLang="fr-FR" sz="1100" b="0" dirty="0">
                          <a:solidFill>
                            <a:schemeClr val="tx1"/>
                          </a:solidFill>
                        </a:rPr>
                        <a:t>气体类型</a:t>
                      </a:r>
                      <a:endParaRPr lang="en-US" sz="1100" b="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zh-CN" altLang="fr-FR" sz="1100" b="0" dirty="0">
                          <a:solidFill>
                            <a:schemeClr val="tx1"/>
                          </a:solidFill>
                        </a:rPr>
                        <a:t>空气、氮气、氧气，二氧化碳等</a:t>
                      </a:r>
                      <a:endParaRPr lang="en-US" sz="1100" b="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54163459"/>
                  </a:ext>
                </a:extLst>
              </a:tr>
              <a:tr h="216000">
                <a:tc>
                  <a:txBody>
                    <a:bodyPr/>
                    <a:lstStyle/>
                    <a:p>
                      <a:r>
                        <a:rPr lang="zh-CN" altLang="fr-FR" sz="1100" b="0" dirty="0">
                          <a:solidFill>
                            <a:schemeClr val="tx1"/>
                          </a:solidFill>
                        </a:rPr>
                        <a:t>工作温度范围</a:t>
                      </a:r>
                      <a:endParaRPr lang="en-US" sz="1100" b="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zh-CN" altLang="fr-FR" sz="1100" b="0" dirty="0">
                          <a:solidFill>
                            <a:schemeClr val="tx1"/>
                          </a:solidFill>
                        </a:rPr>
                        <a:t>最高</a:t>
                      </a:r>
                      <a:r>
                        <a:rPr lang="fr-FR" sz="1100" b="0" dirty="0">
                          <a:solidFill>
                            <a:schemeClr val="tx1"/>
                          </a:solidFill>
                        </a:rPr>
                        <a:t> 120°C</a:t>
                      </a:r>
                      <a:endParaRPr lang="en-US" sz="1100" b="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7181583"/>
                  </a:ext>
                </a:extLst>
              </a:tr>
              <a:tr h="216000">
                <a:tc>
                  <a:txBody>
                    <a:bodyPr/>
                    <a:lstStyle/>
                    <a:p>
                      <a:r>
                        <a:rPr lang="zh-CN" altLang="fr-FR" sz="1100" b="0" dirty="0">
                          <a:solidFill>
                            <a:schemeClr val="tx1"/>
                          </a:solidFill>
                        </a:rPr>
                        <a:t>工作压力范围</a:t>
                      </a:r>
                      <a:endParaRPr lang="en-US" sz="1100" b="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zh-CN" altLang="fr-FR" sz="1100" b="0" dirty="0">
                          <a:solidFill>
                            <a:schemeClr val="tx1"/>
                          </a:solidFill>
                        </a:rPr>
                        <a:t>最高</a:t>
                      </a:r>
                      <a:r>
                        <a:rPr lang="fr-FR" sz="1100" b="0" dirty="0">
                          <a:solidFill>
                            <a:schemeClr val="tx1"/>
                          </a:solidFill>
                        </a:rPr>
                        <a:t> 8bar</a:t>
                      </a:r>
                      <a:endParaRPr lang="en-US" sz="1100" b="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267734063"/>
                  </a:ext>
                </a:extLst>
              </a:tr>
            </a:tbl>
          </a:graphicData>
        </a:graphic>
      </p:graphicFrame>
      <p:sp>
        <p:nvSpPr>
          <p:cNvPr id="12" name="ZoneTexte 11">
            <a:extLst>
              <a:ext uri="{FF2B5EF4-FFF2-40B4-BE49-F238E27FC236}">
                <a16:creationId xmlns:a16="http://schemas.microsoft.com/office/drawing/2014/main" xmlns="" id="{4D5C6A0D-5586-4C88-B69A-63E1BEDD0715}"/>
              </a:ext>
            </a:extLst>
          </p:cNvPr>
          <p:cNvSpPr txBox="1"/>
          <p:nvPr/>
        </p:nvSpPr>
        <p:spPr>
          <a:xfrm>
            <a:off x="437721" y="7010421"/>
            <a:ext cx="6713978" cy="938719"/>
          </a:xfrm>
          <a:prstGeom prst="rect">
            <a:avLst/>
          </a:prstGeom>
          <a:noFill/>
          <a:ln>
            <a:solidFill>
              <a:schemeClr val="tx1">
                <a:lumMod val="50000"/>
                <a:lumOff val="50000"/>
              </a:schemeClr>
            </a:solidFill>
          </a:ln>
        </p:spPr>
        <p:txBody>
          <a:bodyPr wrap="square" rtlCol="0">
            <a:spAutoFit/>
          </a:bodyPr>
          <a:lstStyle/>
          <a:p>
            <a:pPr algn="just"/>
            <a:r>
              <a:rPr lang="zh-CN" altLang="fr-FR" sz="1400" b="1" dirty="0">
                <a:solidFill>
                  <a:schemeClr val="accent6">
                    <a:lumMod val="75000"/>
                  </a:schemeClr>
                </a:solidFill>
              </a:rPr>
              <a:t>应用</a:t>
            </a:r>
            <a:endParaRPr lang="en-US" sz="1400" b="1" dirty="0">
              <a:solidFill>
                <a:schemeClr val="accent6">
                  <a:lumMod val="75000"/>
                </a:schemeClr>
              </a:solidFill>
            </a:endParaRPr>
          </a:p>
          <a:p>
            <a:pPr algn="just"/>
            <a:endParaRPr lang="fr-FR" sz="500" dirty="0">
              <a:solidFill>
                <a:schemeClr val="tx1">
                  <a:lumMod val="65000"/>
                  <a:lumOff val="35000"/>
                </a:schemeClr>
              </a:solidFill>
            </a:endParaRPr>
          </a:p>
          <a:p>
            <a:pPr marL="285750" indent="-285750" algn="just">
              <a:buFont typeface="Arial" panose="020B0604020202020204" pitchFamily="34" charset="0"/>
              <a:buChar char="•"/>
            </a:pPr>
            <a:r>
              <a:rPr lang="zh-CN" altLang="fr-FR" sz="1200" dirty="0"/>
              <a:t>石油化工</a:t>
            </a:r>
            <a:endParaRPr lang="en-US" sz="1200" dirty="0"/>
          </a:p>
          <a:p>
            <a:pPr marL="285750" indent="-285750" algn="just">
              <a:buFont typeface="Arial" panose="020B0604020202020204" pitchFamily="34" charset="0"/>
              <a:buChar char="•"/>
            </a:pPr>
            <a:r>
              <a:rPr lang="zh-CN" altLang="fr-FR" sz="1200" dirty="0"/>
              <a:t>温度和压力对泡沫的影响</a:t>
            </a:r>
            <a:endParaRPr lang="en-US" sz="1200" dirty="0"/>
          </a:p>
          <a:p>
            <a:pPr marL="285750" indent="-285750" algn="just">
              <a:buFont typeface="Arial" panose="020B0604020202020204" pitchFamily="34" charset="0"/>
              <a:buChar char="•"/>
            </a:pPr>
            <a:r>
              <a:rPr lang="zh-CN" altLang="fr-FR" sz="1200" dirty="0"/>
              <a:t>表面活性剂在困难条件下的起泡效能</a:t>
            </a:r>
            <a:r>
              <a:rPr lang="en-US" sz="1200" dirty="0"/>
              <a:t> (EOR</a:t>
            </a:r>
            <a:r>
              <a:rPr lang="zh-CN" altLang="fr-FR" sz="1200" dirty="0"/>
              <a:t>研究</a:t>
            </a:r>
            <a:r>
              <a:rPr lang="en-US" sz="1200" dirty="0"/>
              <a:t>)</a:t>
            </a:r>
          </a:p>
        </p:txBody>
      </p:sp>
      <p:sp>
        <p:nvSpPr>
          <p:cNvPr id="14" name="ZoneTexte 13">
            <a:extLst>
              <a:ext uri="{FF2B5EF4-FFF2-40B4-BE49-F238E27FC236}">
                <a16:creationId xmlns:a16="http://schemas.microsoft.com/office/drawing/2014/main" xmlns="" id="{50C163B6-90C7-407D-836F-6284C17526B8}"/>
              </a:ext>
            </a:extLst>
          </p:cNvPr>
          <p:cNvSpPr txBox="1"/>
          <p:nvPr/>
        </p:nvSpPr>
        <p:spPr>
          <a:xfrm>
            <a:off x="172302" y="628761"/>
            <a:ext cx="7215070" cy="784830"/>
          </a:xfrm>
          <a:prstGeom prst="rect">
            <a:avLst/>
          </a:prstGeom>
          <a:noFill/>
          <a:effectLst/>
        </p:spPr>
        <p:txBody>
          <a:bodyPr wrap="square" rtlCol="0" anchor="ctr">
            <a:spAutoFit/>
          </a:bodyPr>
          <a:lstStyle/>
          <a:p>
            <a:pPr>
              <a:spcAft>
                <a:spcPts val="600"/>
              </a:spcAft>
            </a:pPr>
            <a:r>
              <a:rPr lang="en-US" sz="2000" b="1" dirty="0">
                <a:solidFill>
                  <a:schemeClr val="accent6">
                    <a:lumMod val="75000"/>
                  </a:schemeClr>
                </a:solidFill>
              </a:rPr>
              <a:t>FOAMSCAN™ HTMP </a:t>
            </a:r>
            <a:r>
              <a:rPr lang="zh-CN" altLang="fr-FR" sz="2000" b="1" dirty="0">
                <a:solidFill>
                  <a:schemeClr val="accent6">
                    <a:lumMod val="75000"/>
                  </a:schemeClr>
                </a:solidFill>
              </a:rPr>
              <a:t>高温加压</a:t>
            </a:r>
            <a:endParaRPr lang="en-US" sz="2000" b="1" dirty="0">
              <a:solidFill>
                <a:schemeClr val="accent6">
                  <a:lumMod val="75000"/>
                </a:schemeClr>
              </a:solidFill>
            </a:endParaRPr>
          </a:p>
          <a:p>
            <a:pPr>
              <a:spcAft>
                <a:spcPts val="600"/>
              </a:spcAft>
            </a:pPr>
            <a:r>
              <a:rPr lang="en-US" sz="2000" i="1" dirty="0">
                <a:solidFill>
                  <a:schemeClr val="accent6">
                    <a:lumMod val="75000"/>
                  </a:schemeClr>
                </a:solidFill>
              </a:rPr>
              <a:t>	 </a:t>
            </a:r>
            <a:r>
              <a:rPr lang="zh-CN" altLang="fr-FR" sz="2000" i="1" dirty="0">
                <a:solidFill>
                  <a:schemeClr val="accent6">
                    <a:lumMod val="75000"/>
                  </a:schemeClr>
                </a:solidFill>
              </a:rPr>
              <a:t>鼓气法</a:t>
            </a:r>
            <a:endParaRPr lang="fr-FR" sz="2000" i="1" dirty="0">
              <a:solidFill>
                <a:schemeClr val="accent6">
                  <a:lumMod val="75000"/>
                </a:schemeClr>
              </a:solidFill>
            </a:endParaRPr>
          </a:p>
        </p:txBody>
      </p:sp>
      <p:cxnSp>
        <p:nvCxnSpPr>
          <p:cNvPr id="16" name="Connecteur droit 15">
            <a:extLst>
              <a:ext uri="{FF2B5EF4-FFF2-40B4-BE49-F238E27FC236}">
                <a16:creationId xmlns:a16="http://schemas.microsoft.com/office/drawing/2014/main" xmlns="" id="{6791A4FF-EC4E-4F39-8295-91C43DBE66AB}"/>
              </a:ext>
            </a:extLst>
          </p:cNvPr>
          <p:cNvCxnSpPr>
            <a:cxnSpLocks/>
          </p:cNvCxnSpPr>
          <p:nvPr/>
        </p:nvCxnSpPr>
        <p:spPr>
          <a:xfrm>
            <a:off x="172302" y="1017957"/>
            <a:ext cx="7215070" cy="0"/>
          </a:xfrm>
          <a:prstGeom prst="line">
            <a:avLst/>
          </a:prstGeom>
          <a:ln w="15875">
            <a:solidFill>
              <a:srgbClr val="155E88"/>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xmlns="" id="{2AD217C4-6964-4E6E-8403-11365777E8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860" y="1069624"/>
            <a:ext cx="400606" cy="457636"/>
          </a:xfrm>
          <a:prstGeom prst="rect">
            <a:avLst/>
          </a:prstGeom>
        </p:spPr>
      </p:pic>
      <p:pic>
        <p:nvPicPr>
          <p:cNvPr id="20" name="Image 19" descr="C:\Documents and Settings\Bei Wang\Bureau\SITE 09 09 2009\Site-Bei\Image_Web site_Products\Foascan option HTHP.png">
            <a:extLst>
              <a:ext uri="{FF2B5EF4-FFF2-40B4-BE49-F238E27FC236}">
                <a16:creationId xmlns:a16="http://schemas.microsoft.com/office/drawing/2014/main" xmlns="" id="{84AABA57-2239-4FE7-A6C4-7ABED1D615F0}"/>
              </a:ext>
            </a:extLst>
          </p:cNvPr>
          <p:cNvPicPr/>
          <p:nvPr/>
        </p:nvPicPr>
        <p:blipFill>
          <a:blip r:embed="rId4" cstate="print"/>
          <a:srcRect/>
          <a:stretch>
            <a:fillRect/>
          </a:stretch>
        </p:blipFill>
        <p:spPr bwMode="auto">
          <a:xfrm>
            <a:off x="4368811" y="4808309"/>
            <a:ext cx="2782887" cy="1835944"/>
          </a:xfrm>
          <a:prstGeom prst="rect">
            <a:avLst/>
          </a:prstGeom>
          <a:noFill/>
          <a:ln w="9525">
            <a:noFill/>
            <a:miter lim="800000"/>
            <a:headEnd/>
            <a:tailEnd/>
          </a:ln>
        </p:spPr>
      </p:pic>
      <p:graphicFrame>
        <p:nvGraphicFramePr>
          <p:cNvPr id="13" name="Tableau 12">
            <a:extLst>
              <a:ext uri="{FF2B5EF4-FFF2-40B4-BE49-F238E27FC236}">
                <a16:creationId xmlns:a16="http://schemas.microsoft.com/office/drawing/2014/main" xmlns="" id="{5EE0A58B-5ED1-4AB5-9893-383C5B5B224A}"/>
              </a:ext>
            </a:extLst>
          </p:cNvPr>
          <p:cNvGraphicFramePr>
            <a:graphicFrameLocks noGrp="1"/>
          </p:cNvGraphicFramePr>
          <p:nvPr>
            <p:extLst>
              <p:ext uri="{D42A27DB-BD31-4B8C-83A1-F6EECF244321}">
                <p14:modId xmlns:p14="http://schemas.microsoft.com/office/powerpoint/2010/main" val="4057639322"/>
              </p:ext>
            </p:extLst>
          </p:nvPr>
        </p:nvGraphicFramePr>
        <p:xfrm>
          <a:off x="418592" y="4717088"/>
          <a:ext cx="3590336" cy="1828492"/>
        </p:xfrm>
        <a:graphic>
          <a:graphicData uri="http://schemas.openxmlformats.org/drawingml/2006/table">
            <a:tbl>
              <a:tblPr firstRow="1" bandRow="1">
                <a:effectLst/>
                <a:tableStyleId>{5940675A-B579-460E-94D1-54222C63F5DA}</a:tableStyleId>
              </a:tblPr>
              <a:tblGrid>
                <a:gridCol w="1668462">
                  <a:extLst>
                    <a:ext uri="{9D8B030D-6E8A-4147-A177-3AD203B41FA5}">
                      <a16:colId xmlns:a16="http://schemas.microsoft.com/office/drawing/2014/main" xmlns="" val="3873192432"/>
                    </a:ext>
                  </a:extLst>
                </a:gridCol>
                <a:gridCol w="1921874">
                  <a:extLst>
                    <a:ext uri="{9D8B030D-6E8A-4147-A177-3AD203B41FA5}">
                      <a16:colId xmlns:a16="http://schemas.microsoft.com/office/drawing/2014/main" xmlns="" val="873289453"/>
                    </a:ext>
                  </a:extLst>
                </a:gridCol>
              </a:tblGrid>
              <a:tr h="395932">
                <a:tc>
                  <a:txBody>
                    <a:bodyPr/>
                    <a:lstStyle/>
                    <a:p>
                      <a:pPr algn="ctr"/>
                      <a:r>
                        <a:rPr lang="zh-CN" altLang="fr-FR" sz="1100" b="1" dirty="0">
                          <a:solidFill>
                            <a:schemeClr val="tx1"/>
                          </a:solidFill>
                        </a:rPr>
                        <a:t>直接测量获取的数据</a:t>
                      </a:r>
                      <a:endParaRPr lang="en-US" sz="1100" b="1"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fr-FR" sz="1100" b="1" dirty="0">
                          <a:solidFill>
                            <a:schemeClr val="tx1"/>
                          </a:solidFill>
                        </a:rPr>
                        <a:t>通过数据计算获取的数据</a:t>
                      </a:r>
                      <a:endParaRPr lang="en-US" sz="1100" b="1"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94660152"/>
                  </a:ext>
                </a:extLst>
              </a:tr>
              <a:tr h="1316710">
                <a:tc>
                  <a:txBody>
                    <a:bodyPr/>
                    <a:lstStyle/>
                    <a:p>
                      <a:pPr marL="285750" indent="-285750">
                        <a:buFont typeface="Wingdings" panose="05000000000000000000" pitchFamily="2" charset="2"/>
                        <a:buChar char="§"/>
                      </a:pPr>
                      <a:r>
                        <a:rPr lang="zh-CN" altLang="fr-FR" sz="1100" dirty="0">
                          <a:solidFill>
                            <a:schemeClr val="tx1"/>
                          </a:solidFill>
                        </a:rPr>
                        <a:t>泡沫体积</a:t>
                      </a:r>
                      <a:endParaRPr lang="en-US" sz="1100" dirty="0">
                        <a:solidFill>
                          <a:schemeClr val="tx1"/>
                        </a:solidFill>
                      </a:endParaRPr>
                    </a:p>
                    <a:p>
                      <a:pPr marL="285750" indent="-285750">
                        <a:buFont typeface="Wingdings" panose="05000000000000000000" pitchFamily="2" charset="2"/>
                        <a:buChar char="§"/>
                      </a:pPr>
                      <a:r>
                        <a:rPr lang="zh-CN" altLang="fr-FR" sz="1100" dirty="0">
                          <a:solidFill>
                            <a:schemeClr val="tx1"/>
                          </a:solidFill>
                        </a:rPr>
                        <a:t>液体体积</a:t>
                      </a:r>
                      <a:endParaRPr lang="en-US" sz="1100" dirty="0">
                        <a:solidFill>
                          <a:schemeClr val="tx1"/>
                        </a:solidFill>
                      </a:endParaRPr>
                    </a:p>
                    <a:p>
                      <a:pPr marL="285750" indent="-285750">
                        <a:buFont typeface="Wingdings" panose="05000000000000000000" pitchFamily="2" charset="2"/>
                        <a:buChar char="§"/>
                      </a:pPr>
                      <a:r>
                        <a:rPr lang="zh-CN" altLang="fr-FR" sz="1100" dirty="0">
                          <a:solidFill>
                            <a:schemeClr val="tx1"/>
                          </a:solidFill>
                        </a:rPr>
                        <a:t>泡沫含水量</a:t>
                      </a:r>
                      <a:endParaRPr lang="en-US" sz="1100" dirty="0">
                        <a:solidFill>
                          <a:schemeClr val="tx1"/>
                        </a:solidFill>
                      </a:endParaRPr>
                    </a:p>
                    <a:p>
                      <a:pPr marL="285750" indent="-285750">
                        <a:buFont typeface="Wingdings" panose="05000000000000000000" pitchFamily="2" charset="2"/>
                        <a:buChar char="§"/>
                      </a:pPr>
                      <a:r>
                        <a:rPr lang="zh-CN" altLang="fr-FR" sz="1100" dirty="0">
                          <a:solidFill>
                            <a:schemeClr val="tx1"/>
                          </a:solidFill>
                        </a:rPr>
                        <a:t>气体流量</a:t>
                      </a:r>
                      <a:endParaRPr lang="en-US" sz="1100" dirty="0">
                        <a:solidFill>
                          <a:schemeClr val="tx1"/>
                        </a:solidFill>
                      </a:endParaRPr>
                    </a:p>
                    <a:p>
                      <a:pPr marL="285750" indent="-285750">
                        <a:buFont typeface="Wingdings" panose="05000000000000000000" pitchFamily="2" charset="2"/>
                        <a:buChar char="§"/>
                      </a:pPr>
                      <a:r>
                        <a:rPr lang="zh-CN" altLang="fr-FR" sz="1100" dirty="0">
                          <a:solidFill>
                            <a:schemeClr val="tx1"/>
                          </a:solidFill>
                        </a:rPr>
                        <a:t>温度</a:t>
                      </a:r>
                      <a:endParaRPr lang="fr-FR" altLang="zh-CN" sz="1100" dirty="0">
                        <a:solidFill>
                          <a:schemeClr val="tx1"/>
                        </a:solidFill>
                      </a:endParaRPr>
                    </a:p>
                    <a:p>
                      <a:pPr marL="285750" indent="-285750">
                        <a:buFont typeface="Wingdings" panose="05000000000000000000" pitchFamily="2" charset="2"/>
                        <a:buChar char="§"/>
                      </a:pPr>
                      <a:r>
                        <a:rPr lang="zh-CN" altLang="fr-FR" sz="1100" dirty="0">
                          <a:solidFill>
                            <a:schemeClr val="tx1"/>
                          </a:solidFill>
                        </a:rPr>
                        <a:t>压力</a:t>
                      </a:r>
                      <a:endParaRPr lang="en-US" sz="1100" dirty="0">
                        <a:solidFill>
                          <a:schemeClr val="tx1"/>
                        </a:solidFill>
                      </a:endParaRPr>
                    </a:p>
                    <a:p>
                      <a:pPr marL="285750" indent="-285750">
                        <a:buFont typeface="Wingdings" panose="05000000000000000000" pitchFamily="2" charset="2"/>
                        <a:buChar char="§"/>
                      </a:pPr>
                      <a:r>
                        <a:rPr lang="zh-CN" altLang="fr-FR" sz="1100" dirty="0">
                          <a:solidFill>
                            <a:schemeClr val="tx1"/>
                          </a:solidFill>
                        </a:rPr>
                        <a:t>泡沫电导</a:t>
                      </a:r>
                      <a:endParaRPr lang="en-US" sz="1100" dirty="0">
                        <a:solidFill>
                          <a:schemeClr val="tx1"/>
                        </a:solidFill>
                      </a:endParaRPr>
                    </a:p>
                    <a:p>
                      <a:pPr marL="0" indent="0">
                        <a:buFont typeface="Wingdings" panose="05000000000000000000" pitchFamily="2" charset="2"/>
                        <a:buNone/>
                      </a:pPr>
                      <a:endParaRPr lang="en-US" sz="110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285750" indent="-285750">
                        <a:buFont typeface="Wingdings" panose="05000000000000000000" pitchFamily="2" charset="2"/>
                        <a:buChar char="ü"/>
                      </a:pPr>
                      <a:r>
                        <a:rPr lang="zh-CN" altLang="fr-FR" sz="1100" dirty="0">
                          <a:solidFill>
                            <a:schemeClr val="tx1"/>
                          </a:solidFill>
                        </a:rPr>
                        <a:t>气体体积</a:t>
                      </a:r>
                      <a:endParaRPr lang="en-US" sz="1100" dirty="0">
                        <a:solidFill>
                          <a:schemeClr val="tx1"/>
                        </a:solidFill>
                      </a:endParaRPr>
                    </a:p>
                    <a:p>
                      <a:pPr marL="285750" indent="-285750">
                        <a:buFont typeface="Wingdings" panose="05000000000000000000" pitchFamily="2" charset="2"/>
                        <a:buChar char="ü"/>
                      </a:pPr>
                      <a:r>
                        <a:rPr lang="zh-CN" altLang="fr-FR" sz="1100" dirty="0">
                          <a:solidFill>
                            <a:schemeClr val="tx1"/>
                          </a:solidFill>
                        </a:rPr>
                        <a:t>起泡能力</a:t>
                      </a:r>
                      <a:endParaRPr lang="en-US" sz="1100" dirty="0">
                        <a:solidFill>
                          <a:schemeClr val="tx1"/>
                        </a:solidFill>
                      </a:endParaRPr>
                    </a:p>
                    <a:p>
                      <a:pPr marL="285750" indent="-285750">
                        <a:buFont typeface="Wingdings" panose="05000000000000000000" pitchFamily="2" charset="2"/>
                        <a:buChar char="ü"/>
                      </a:pPr>
                      <a:r>
                        <a:rPr lang="zh-CN" altLang="fr-FR" sz="1100" dirty="0">
                          <a:solidFill>
                            <a:schemeClr val="tx1"/>
                          </a:solidFill>
                        </a:rPr>
                        <a:t>泡沫稳定性</a:t>
                      </a:r>
                      <a:endParaRPr lang="en-US" sz="1100" dirty="0">
                        <a:solidFill>
                          <a:schemeClr val="tx1"/>
                        </a:solidFill>
                      </a:endParaRPr>
                    </a:p>
                    <a:p>
                      <a:pPr marL="285750" indent="-285750">
                        <a:buFont typeface="Wingdings" panose="05000000000000000000" pitchFamily="2" charset="2"/>
                        <a:buChar char="ü"/>
                      </a:pPr>
                      <a:r>
                        <a:rPr lang="zh-CN" altLang="fr-FR" sz="1100" dirty="0">
                          <a:solidFill>
                            <a:schemeClr val="tx1"/>
                          </a:solidFill>
                        </a:rPr>
                        <a:t>泡沫中液体稳定性</a:t>
                      </a:r>
                      <a:endParaRPr lang="en-US" sz="1100" dirty="0">
                        <a:solidFill>
                          <a:schemeClr val="tx1"/>
                        </a:solidFill>
                      </a:endParaRPr>
                    </a:p>
                    <a:p>
                      <a:pPr marL="285750" indent="-285750">
                        <a:buFont typeface="Wingdings" panose="05000000000000000000" pitchFamily="2" charset="2"/>
                        <a:buChar char="ü"/>
                      </a:pPr>
                      <a:r>
                        <a:rPr lang="zh-CN" altLang="fr-FR" sz="1100" dirty="0">
                          <a:solidFill>
                            <a:schemeClr val="tx1"/>
                          </a:solidFill>
                        </a:rPr>
                        <a:t>泡沫密度</a:t>
                      </a:r>
                      <a:endParaRPr lang="en-US" sz="110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3414933187"/>
                  </a:ext>
                </a:extLst>
              </a:tr>
            </a:tbl>
          </a:graphicData>
        </a:graphic>
      </p:graphicFrame>
      <p:pic>
        <p:nvPicPr>
          <p:cNvPr id="19" name="Image 18" descr="Une image contenant intérieur, table, assis&#10;&#10;Description générée automatiquement">
            <a:extLst>
              <a:ext uri="{FF2B5EF4-FFF2-40B4-BE49-F238E27FC236}">
                <a16:creationId xmlns:a16="http://schemas.microsoft.com/office/drawing/2014/main" xmlns="" id="{95477647-F9E4-40E1-84E5-1A87012FDE6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027" t="7555" r="23916" b="11760"/>
          <a:stretch/>
        </p:blipFill>
        <p:spPr>
          <a:xfrm>
            <a:off x="5625680" y="2563631"/>
            <a:ext cx="1526018" cy="2124457"/>
          </a:xfrm>
          <a:prstGeom prst="rect">
            <a:avLst/>
          </a:prstGeom>
        </p:spPr>
      </p:pic>
      <p:sp>
        <p:nvSpPr>
          <p:cNvPr id="21" name="ZoneTexte 20">
            <a:extLst>
              <a:ext uri="{FF2B5EF4-FFF2-40B4-BE49-F238E27FC236}">
                <a16:creationId xmlns:a16="http://schemas.microsoft.com/office/drawing/2014/main" xmlns="" id="{90E44A7C-5A9F-462C-9BB6-A4E91B2637C3}"/>
              </a:ext>
            </a:extLst>
          </p:cNvPr>
          <p:cNvSpPr txBox="1"/>
          <p:nvPr/>
        </p:nvSpPr>
        <p:spPr>
          <a:xfrm>
            <a:off x="290860" y="2031285"/>
            <a:ext cx="4008637" cy="1923604"/>
          </a:xfrm>
          <a:prstGeom prst="rect">
            <a:avLst/>
          </a:prstGeom>
          <a:noFill/>
        </p:spPr>
        <p:txBody>
          <a:bodyPr wrap="square" rtlCol="0">
            <a:spAutoFit/>
          </a:bodyPr>
          <a:lstStyle/>
          <a:p>
            <a:pPr algn="just">
              <a:spcAft>
                <a:spcPts val="600"/>
              </a:spcAft>
            </a:pPr>
            <a:r>
              <a:rPr lang="en-US" sz="1100" b="1" dirty="0"/>
              <a:t>FOAMSCAN™ HTMP</a:t>
            </a:r>
            <a:r>
              <a:rPr lang="zh-CN" altLang="fr-FR" sz="1100" b="1" dirty="0"/>
              <a:t>泡沫分析仪</a:t>
            </a:r>
            <a:r>
              <a:rPr lang="zh-CN" altLang="fr-FR" sz="1100" dirty="0"/>
              <a:t>用于评价在高温和加压实验条件下，气体鼓进</a:t>
            </a:r>
            <a:r>
              <a:rPr lang="zh-CN" altLang="en-US" sz="1100" dirty="0"/>
              <a:t>液体</a:t>
            </a:r>
            <a:r>
              <a:rPr lang="zh-CN" altLang="fr-FR" sz="1100" dirty="0"/>
              <a:t>后</a:t>
            </a:r>
            <a:r>
              <a:rPr lang="zh-CN" altLang="en-US" sz="1100" dirty="0"/>
              <a:t>，</a:t>
            </a:r>
            <a:r>
              <a:rPr lang="zh-CN" altLang="fr-FR" sz="1100" dirty="0"/>
              <a:t>产生泡沫的能力。最高实验温度为</a:t>
            </a:r>
            <a:r>
              <a:rPr lang="en-US" sz="1100" dirty="0"/>
              <a:t> 120°C</a:t>
            </a:r>
            <a:r>
              <a:rPr lang="zh-CN" altLang="fr-FR" sz="1100" dirty="0"/>
              <a:t>，最高实验压力为 </a:t>
            </a:r>
            <a:r>
              <a:rPr lang="en-US" sz="1100" dirty="0"/>
              <a:t>8 bar</a:t>
            </a:r>
            <a:r>
              <a:rPr lang="zh-CN" altLang="fr-FR" sz="1100" dirty="0"/>
              <a:t>。</a:t>
            </a:r>
            <a:endParaRPr lang="fr-FR" altLang="zh-CN" sz="1100" dirty="0"/>
          </a:p>
          <a:p>
            <a:pPr algn="just">
              <a:spcAft>
                <a:spcPts val="600"/>
              </a:spcAft>
            </a:pPr>
            <a:r>
              <a:rPr lang="zh-CN" altLang="fr-FR" sz="1100" dirty="0"/>
              <a:t>软件控制注入气体流速，并实时分析生成的泡沫体积。</a:t>
            </a:r>
            <a:r>
              <a:rPr lang="en-US" sz="1100" dirty="0"/>
              <a:t> </a:t>
            </a:r>
          </a:p>
          <a:p>
            <a:pPr algn="just">
              <a:spcAft>
                <a:spcPts val="600"/>
              </a:spcAft>
            </a:pPr>
            <a:r>
              <a:rPr lang="en-US" sz="1100" dirty="0"/>
              <a:t>FOAMSCAN™ HTMP</a:t>
            </a:r>
            <a:r>
              <a:rPr lang="zh-CN" altLang="fr-FR" sz="1100" dirty="0"/>
              <a:t>配备三层夹套玻璃管，以控制温度（通过外接循环油浴）和压力。</a:t>
            </a:r>
            <a:r>
              <a:rPr lang="en-US" sz="1100" dirty="0"/>
              <a:t> </a:t>
            </a:r>
          </a:p>
          <a:p>
            <a:pPr algn="just">
              <a:spcAft>
                <a:spcPts val="600"/>
              </a:spcAft>
            </a:pPr>
            <a:r>
              <a:rPr lang="zh-CN" altLang="fr-FR" sz="1100" dirty="0"/>
              <a:t>此圆柱形测量管带有电极，以实时测量水基泡沫含液量。</a:t>
            </a:r>
            <a:endParaRPr lang="en-US" sz="1100" dirty="0"/>
          </a:p>
          <a:p>
            <a:pPr algn="just">
              <a:spcAft>
                <a:spcPts val="600"/>
              </a:spcAft>
            </a:pPr>
            <a:r>
              <a:rPr lang="en-US" sz="1100" dirty="0"/>
              <a:t>FOAMSCAN™ HTMP</a:t>
            </a:r>
            <a:r>
              <a:rPr lang="zh-CN" altLang="fr-FR" sz="1100" dirty="0">
                <a:solidFill>
                  <a:srgbClr val="000000"/>
                </a:solidFill>
                <a:latin typeface="+mn-ea"/>
                <a:cs typeface="Times New Roman" panose="02020603050405020304" pitchFamily="18" charset="0"/>
              </a:rPr>
              <a:t>安置在保护外罩内，在实验中可避免光污染和保护仪器免受灰尘影响</a:t>
            </a:r>
            <a:r>
              <a:rPr lang="zh-CN" altLang="fr-FR" sz="1100"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endParaRPr lang="fr-FR" sz="1100" dirty="0">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26075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xmlns="" id="{8563F289-DB51-44D1-BF4B-79711CB01D68}"/>
              </a:ext>
            </a:extLst>
          </p:cNvPr>
          <p:cNvSpPr txBox="1"/>
          <p:nvPr/>
        </p:nvSpPr>
        <p:spPr>
          <a:xfrm>
            <a:off x="172302" y="627807"/>
            <a:ext cx="7202165" cy="784830"/>
          </a:xfrm>
          <a:prstGeom prst="rect">
            <a:avLst/>
          </a:prstGeom>
          <a:noFill/>
          <a:effectLst/>
        </p:spPr>
        <p:txBody>
          <a:bodyPr wrap="square" rtlCol="0" anchor="ctr">
            <a:spAutoFit/>
          </a:bodyPr>
          <a:lstStyle/>
          <a:p>
            <a:pPr>
              <a:spcAft>
                <a:spcPts val="600"/>
              </a:spcAft>
            </a:pPr>
            <a:r>
              <a:rPr lang="en-US" sz="2000" b="1" dirty="0">
                <a:solidFill>
                  <a:schemeClr val="accent6">
                    <a:lumMod val="75000"/>
                  </a:schemeClr>
                </a:solidFill>
              </a:rPr>
              <a:t>FOAMSCAN™ DEPR  </a:t>
            </a:r>
          </a:p>
          <a:p>
            <a:pPr>
              <a:spcAft>
                <a:spcPts val="600"/>
              </a:spcAft>
            </a:pPr>
            <a:r>
              <a:rPr lang="en-US" sz="2000" i="1" dirty="0">
                <a:solidFill>
                  <a:schemeClr val="accent6">
                    <a:lumMod val="75000"/>
                  </a:schemeClr>
                </a:solidFill>
              </a:rPr>
              <a:t>	</a:t>
            </a:r>
            <a:r>
              <a:rPr lang="zh-CN" altLang="fr-FR" sz="2000" i="1" dirty="0">
                <a:solidFill>
                  <a:schemeClr val="accent6">
                    <a:lumMod val="75000"/>
                  </a:schemeClr>
                </a:solidFill>
              </a:rPr>
              <a:t>卸压法</a:t>
            </a:r>
            <a:endParaRPr lang="fr-FR" sz="2000" i="1" dirty="0">
              <a:solidFill>
                <a:schemeClr val="accent6">
                  <a:lumMod val="75000"/>
                </a:schemeClr>
              </a:solidFill>
            </a:endParaRPr>
          </a:p>
        </p:txBody>
      </p:sp>
      <p:graphicFrame>
        <p:nvGraphicFramePr>
          <p:cNvPr id="27" name="Tableau 26">
            <a:extLst>
              <a:ext uri="{FF2B5EF4-FFF2-40B4-BE49-F238E27FC236}">
                <a16:creationId xmlns:a16="http://schemas.microsoft.com/office/drawing/2014/main" xmlns="" id="{0030C54E-6CF2-4F51-A184-9BC04352D2AD}"/>
              </a:ext>
            </a:extLst>
          </p:cNvPr>
          <p:cNvGraphicFramePr>
            <a:graphicFrameLocks noGrp="1"/>
          </p:cNvGraphicFramePr>
          <p:nvPr>
            <p:extLst>
              <p:ext uri="{D42A27DB-BD31-4B8C-83A1-F6EECF244321}">
                <p14:modId xmlns:p14="http://schemas.microsoft.com/office/powerpoint/2010/main" val="3122063215"/>
              </p:ext>
            </p:extLst>
          </p:nvPr>
        </p:nvGraphicFramePr>
        <p:xfrm>
          <a:off x="4111570" y="4571629"/>
          <a:ext cx="3082517" cy="1548554"/>
        </p:xfrm>
        <a:graphic>
          <a:graphicData uri="http://schemas.openxmlformats.org/drawingml/2006/table">
            <a:tbl>
              <a:tblPr firstRow="1" bandRow="1">
                <a:effectLst/>
                <a:tableStyleId>{5940675A-B579-460E-94D1-54222C63F5DA}</a:tableStyleId>
              </a:tblPr>
              <a:tblGrid>
                <a:gridCol w="1493245">
                  <a:extLst>
                    <a:ext uri="{9D8B030D-6E8A-4147-A177-3AD203B41FA5}">
                      <a16:colId xmlns:a16="http://schemas.microsoft.com/office/drawing/2014/main" xmlns="" val="3873192432"/>
                    </a:ext>
                  </a:extLst>
                </a:gridCol>
                <a:gridCol w="1589272">
                  <a:extLst>
                    <a:ext uri="{9D8B030D-6E8A-4147-A177-3AD203B41FA5}">
                      <a16:colId xmlns:a16="http://schemas.microsoft.com/office/drawing/2014/main" xmlns="" val="873289453"/>
                    </a:ext>
                  </a:extLst>
                </a:gridCol>
              </a:tblGrid>
              <a:tr h="309956">
                <a:tc>
                  <a:txBody>
                    <a:bodyPr/>
                    <a:lstStyle/>
                    <a:p>
                      <a:pPr algn="ctr"/>
                      <a:r>
                        <a:rPr lang="zh-CN" altLang="fr-FR" sz="1100" b="1" dirty="0">
                          <a:solidFill>
                            <a:schemeClr val="tx1"/>
                          </a:solidFill>
                        </a:rPr>
                        <a:t>直接测量获取</a:t>
                      </a:r>
                      <a:endParaRPr lang="fr-FR" altLang="zh-CN" sz="1100" b="1" dirty="0">
                        <a:solidFill>
                          <a:schemeClr val="tx1"/>
                        </a:solidFill>
                      </a:endParaRPr>
                    </a:p>
                    <a:p>
                      <a:pPr algn="ctr"/>
                      <a:r>
                        <a:rPr lang="zh-CN" altLang="fr-FR" sz="1100" b="1" dirty="0">
                          <a:solidFill>
                            <a:schemeClr val="tx1"/>
                          </a:solidFill>
                        </a:rPr>
                        <a:t>的数据</a:t>
                      </a:r>
                      <a:endParaRPr lang="en-US" sz="1100" b="1"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fr-FR" sz="1100" b="1" dirty="0">
                          <a:solidFill>
                            <a:schemeClr val="tx1"/>
                          </a:solidFill>
                        </a:rPr>
                        <a:t>通过数据计算获取的数据</a:t>
                      </a:r>
                      <a:endParaRPr lang="en-US" sz="1100" b="1"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94660152"/>
                  </a:ext>
                </a:extLst>
              </a:tr>
              <a:tr h="1121834">
                <a:tc>
                  <a:txBody>
                    <a:bodyPr/>
                    <a:lstStyle/>
                    <a:p>
                      <a:pPr marL="285750" indent="-285750">
                        <a:buFont typeface="Wingdings" panose="05000000000000000000" pitchFamily="2" charset="2"/>
                        <a:buChar char="§"/>
                      </a:pPr>
                      <a:r>
                        <a:rPr lang="zh-CN" altLang="fr-FR" sz="1100" dirty="0">
                          <a:solidFill>
                            <a:schemeClr val="tx1"/>
                          </a:solidFill>
                        </a:rPr>
                        <a:t>泡沫体积</a:t>
                      </a:r>
                      <a:endParaRPr lang="en-US" sz="1100" dirty="0">
                        <a:solidFill>
                          <a:schemeClr val="tx1"/>
                        </a:solidFill>
                      </a:endParaRPr>
                    </a:p>
                    <a:p>
                      <a:pPr marL="285750" indent="-285750">
                        <a:buFont typeface="Wingdings" panose="05000000000000000000" pitchFamily="2" charset="2"/>
                        <a:buChar char="§"/>
                      </a:pPr>
                      <a:r>
                        <a:rPr lang="zh-CN" altLang="fr-FR" sz="1100" dirty="0">
                          <a:solidFill>
                            <a:schemeClr val="tx1"/>
                          </a:solidFill>
                        </a:rPr>
                        <a:t>液体体积</a:t>
                      </a:r>
                      <a:endParaRPr lang="en-US" sz="1100" dirty="0">
                        <a:solidFill>
                          <a:schemeClr val="tx1"/>
                        </a:solidFill>
                      </a:endParaRPr>
                    </a:p>
                    <a:p>
                      <a:pPr marL="285750" indent="-285750">
                        <a:buFont typeface="Wingdings" panose="05000000000000000000" pitchFamily="2" charset="2"/>
                        <a:buChar char="§"/>
                      </a:pPr>
                      <a:r>
                        <a:rPr lang="zh-CN" altLang="fr-FR" sz="1100" dirty="0">
                          <a:solidFill>
                            <a:schemeClr val="tx1"/>
                          </a:solidFill>
                        </a:rPr>
                        <a:t>泡沫含液量</a:t>
                      </a:r>
                      <a:endParaRPr lang="en-US" sz="1100" dirty="0">
                        <a:solidFill>
                          <a:schemeClr val="tx1"/>
                        </a:solidFill>
                      </a:endParaRPr>
                    </a:p>
                    <a:p>
                      <a:pPr marL="285750" indent="-285750">
                        <a:buFont typeface="Wingdings" panose="05000000000000000000" pitchFamily="2" charset="2"/>
                        <a:buChar char="§"/>
                      </a:pPr>
                      <a:r>
                        <a:rPr lang="zh-CN" altLang="fr-FR" sz="1100" dirty="0">
                          <a:solidFill>
                            <a:schemeClr val="tx1"/>
                          </a:solidFill>
                        </a:rPr>
                        <a:t>气体流量</a:t>
                      </a:r>
                      <a:endParaRPr lang="en-US" sz="1100" dirty="0">
                        <a:solidFill>
                          <a:schemeClr val="tx1"/>
                        </a:solidFill>
                      </a:endParaRPr>
                    </a:p>
                    <a:p>
                      <a:pPr marL="285750" indent="-285750">
                        <a:buFont typeface="Wingdings" panose="05000000000000000000" pitchFamily="2" charset="2"/>
                        <a:buChar char="§"/>
                      </a:pPr>
                      <a:r>
                        <a:rPr lang="zh-CN" altLang="fr-FR" sz="1100" dirty="0">
                          <a:solidFill>
                            <a:schemeClr val="tx1"/>
                          </a:solidFill>
                        </a:rPr>
                        <a:t>温度</a:t>
                      </a:r>
                      <a:endParaRPr lang="en-US" sz="1100" dirty="0">
                        <a:solidFill>
                          <a:schemeClr val="tx1"/>
                        </a:solidFill>
                      </a:endParaRPr>
                    </a:p>
                    <a:p>
                      <a:pPr marL="285750" indent="-285750">
                        <a:buFont typeface="Wingdings" panose="05000000000000000000" pitchFamily="2" charset="2"/>
                        <a:buChar char="§"/>
                      </a:pPr>
                      <a:r>
                        <a:rPr lang="zh-CN" altLang="fr-FR" sz="1100" dirty="0">
                          <a:solidFill>
                            <a:schemeClr val="tx1"/>
                          </a:solidFill>
                        </a:rPr>
                        <a:t>压力</a:t>
                      </a:r>
                      <a:endParaRPr lang="en-US" sz="110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285750" indent="-285750">
                        <a:buFont typeface="Wingdings" panose="05000000000000000000" pitchFamily="2" charset="2"/>
                        <a:buChar char="ü"/>
                      </a:pPr>
                      <a:r>
                        <a:rPr lang="zh-CN" altLang="fr-FR" sz="1100" strike="noStrike" dirty="0">
                          <a:solidFill>
                            <a:schemeClr val="tx1"/>
                          </a:solidFill>
                        </a:rPr>
                        <a:t>气体体积</a:t>
                      </a:r>
                      <a:endParaRPr lang="fr-FR" altLang="zh-CN" sz="1100" strike="noStrike" dirty="0">
                        <a:solidFill>
                          <a:schemeClr val="tx1"/>
                        </a:solidFill>
                      </a:endParaRPr>
                    </a:p>
                    <a:p>
                      <a:pPr marL="285750" indent="-285750">
                        <a:buFont typeface="Wingdings" panose="05000000000000000000" pitchFamily="2" charset="2"/>
                        <a:buChar char="ü"/>
                      </a:pPr>
                      <a:r>
                        <a:rPr lang="zh-CN" altLang="fr-FR" sz="1100" dirty="0">
                          <a:solidFill>
                            <a:schemeClr val="tx1"/>
                          </a:solidFill>
                        </a:rPr>
                        <a:t>起泡能力</a:t>
                      </a:r>
                      <a:endParaRPr lang="en-US" sz="1100" dirty="0">
                        <a:solidFill>
                          <a:schemeClr val="tx1"/>
                        </a:solidFill>
                      </a:endParaRPr>
                    </a:p>
                    <a:p>
                      <a:pPr marL="285750" indent="-285750">
                        <a:buFont typeface="Wingdings" panose="05000000000000000000" pitchFamily="2" charset="2"/>
                        <a:buChar char="ü"/>
                      </a:pPr>
                      <a:r>
                        <a:rPr lang="zh-CN" altLang="fr-FR" sz="1100" dirty="0">
                          <a:solidFill>
                            <a:schemeClr val="tx1"/>
                          </a:solidFill>
                        </a:rPr>
                        <a:t>泡沫稳定性</a:t>
                      </a:r>
                      <a:endParaRPr lang="en-US" sz="1100" dirty="0">
                        <a:solidFill>
                          <a:schemeClr val="tx1"/>
                        </a:solidFill>
                      </a:endParaRPr>
                    </a:p>
                    <a:p>
                      <a:pPr marL="285750" indent="-285750">
                        <a:buFont typeface="Wingdings" panose="05000000000000000000" pitchFamily="2" charset="2"/>
                        <a:buChar char="ü"/>
                      </a:pPr>
                      <a:r>
                        <a:rPr lang="zh-CN" altLang="fr-FR" sz="1100" dirty="0">
                          <a:solidFill>
                            <a:schemeClr val="tx1"/>
                          </a:solidFill>
                        </a:rPr>
                        <a:t>泡沫中液体稳定性</a:t>
                      </a:r>
                      <a:endParaRPr lang="en-US" sz="1100" dirty="0">
                        <a:solidFill>
                          <a:schemeClr val="tx1"/>
                        </a:solidFill>
                      </a:endParaRPr>
                    </a:p>
                    <a:p>
                      <a:pPr marL="285750" indent="-285750">
                        <a:buFont typeface="Wingdings" panose="05000000000000000000" pitchFamily="2" charset="2"/>
                        <a:buChar char="ü"/>
                      </a:pPr>
                      <a:r>
                        <a:rPr lang="zh-CN" altLang="fr-FR" sz="1100" dirty="0">
                          <a:solidFill>
                            <a:schemeClr val="tx1"/>
                          </a:solidFill>
                        </a:rPr>
                        <a:t>泡沫密度</a:t>
                      </a:r>
                      <a:endParaRPr lang="en-US" sz="1100" dirty="0">
                        <a:solidFill>
                          <a:schemeClr val="tx1"/>
                        </a:solidFill>
                      </a:endParaRPr>
                    </a:p>
                    <a:p>
                      <a:pPr marL="0" indent="0">
                        <a:buFont typeface="Wingdings" panose="05000000000000000000" pitchFamily="2" charset="2"/>
                        <a:buNone/>
                      </a:pPr>
                      <a:endParaRPr lang="fr-FR" altLang="zh-CN" sz="1100" strike="noStrike"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3414933187"/>
                  </a:ext>
                </a:extLst>
              </a:tr>
            </a:tbl>
          </a:graphicData>
        </a:graphic>
      </p:graphicFrame>
      <p:graphicFrame>
        <p:nvGraphicFramePr>
          <p:cNvPr id="34" name="Tableau 33">
            <a:extLst>
              <a:ext uri="{FF2B5EF4-FFF2-40B4-BE49-F238E27FC236}">
                <a16:creationId xmlns:a16="http://schemas.microsoft.com/office/drawing/2014/main" xmlns="" id="{581AFACD-84AF-4656-94BA-F03EDDDA564C}"/>
              </a:ext>
            </a:extLst>
          </p:cNvPr>
          <p:cNvGraphicFramePr>
            <a:graphicFrameLocks noGrp="1"/>
          </p:cNvGraphicFramePr>
          <p:nvPr>
            <p:extLst>
              <p:ext uri="{D42A27DB-BD31-4B8C-83A1-F6EECF244321}">
                <p14:modId xmlns:p14="http://schemas.microsoft.com/office/powerpoint/2010/main" val="3291444019"/>
              </p:ext>
            </p:extLst>
          </p:nvPr>
        </p:nvGraphicFramePr>
        <p:xfrm>
          <a:off x="358747" y="8211150"/>
          <a:ext cx="6835340" cy="1463040"/>
        </p:xfrm>
        <a:graphic>
          <a:graphicData uri="http://schemas.openxmlformats.org/drawingml/2006/table">
            <a:tbl>
              <a:tblPr firstRow="1" bandRow="1">
                <a:effectLst/>
                <a:tableStyleId>{5940675A-B579-460E-94D1-54222C63F5DA}</a:tableStyleId>
              </a:tblPr>
              <a:tblGrid>
                <a:gridCol w="1430022">
                  <a:extLst>
                    <a:ext uri="{9D8B030D-6E8A-4147-A177-3AD203B41FA5}">
                      <a16:colId xmlns:a16="http://schemas.microsoft.com/office/drawing/2014/main" xmlns="" val="3873192432"/>
                    </a:ext>
                  </a:extLst>
                </a:gridCol>
                <a:gridCol w="5405318">
                  <a:extLst>
                    <a:ext uri="{9D8B030D-6E8A-4147-A177-3AD203B41FA5}">
                      <a16:colId xmlns:a16="http://schemas.microsoft.com/office/drawing/2014/main" xmlns="" val="873289453"/>
                    </a:ext>
                  </a:extLst>
                </a:gridCol>
              </a:tblGrid>
              <a:tr h="216000">
                <a:tc gridSpan="2">
                  <a:txBody>
                    <a:bodyPr/>
                    <a:lstStyle/>
                    <a:p>
                      <a:pPr algn="l"/>
                      <a:r>
                        <a:rPr lang="zh-CN" altLang="fr-FR" sz="1100" b="1" noProof="0" dirty="0">
                          <a:solidFill>
                            <a:schemeClr val="tx1"/>
                          </a:solidFill>
                        </a:rPr>
                        <a:t>技术规格</a:t>
                      </a:r>
                      <a:endParaRPr lang="en-US" sz="1100" b="1" noProof="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dirty="0">
                        <a:solidFill>
                          <a:schemeClr val="tx1">
                            <a:lumMod val="65000"/>
                            <a:lumOff val="35000"/>
                          </a:schemeClr>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94660152"/>
                  </a:ext>
                </a:extLst>
              </a:tr>
              <a:tr h="216000">
                <a:tc>
                  <a:txBody>
                    <a:bodyPr/>
                    <a:lstStyle/>
                    <a:p>
                      <a:pPr marL="0" indent="0">
                        <a:buFont typeface="Wingdings" panose="05000000000000000000" pitchFamily="2" charset="2"/>
                        <a:buNone/>
                      </a:pPr>
                      <a:r>
                        <a:rPr lang="zh-CN" altLang="fr-FR" sz="1100" b="0" strike="noStrike" dirty="0">
                          <a:solidFill>
                            <a:schemeClr val="tx1"/>
                          </a:solidFill>
                        </a:rPr>
                        <a:t>气体流量范围</a:t>
                      </a:r>
                      <a:endParaRPr lang="en-US" sz="1100" b="0" strike="noStrike"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755934" rtl="0" eaLnBrk="1" fontAlgn="auto" latinLnBrk="0" hangingPunct="1">
                        <a:lnSpc>
                          <a:spcPct val="100000"/>
                        </a:lnSpc>
                        <a:spcBef>
                          <a:spcPts val="0"/>
                        </a:spcBef>
                        <a:spcAft>
                          <a:spcPts val="0"/>
                        </a:spcAft>
                        <a:buClrTx/>
                        <a:buSzTx/>
                        <a:buFont typeface="Wingdings" panose="05000000000000000000" pitchFamily="2" charset="2"/>
                        <a:buNone/>
                        <a:tabLst/>
                        <a:defRPr/>
                      </a:pPr>
                      <a:r>
                        <a:rPr lang="sv-SE" sz="1100" b="0" dirty="0">
                          <a:solidFill>
                            <a:schemeClr val="tx1"/>
                          </a:solidFill>
                        </a:rPr>
                        <a:t>500 ml/min ; 1000 ml/min ; 5000 ml/min </a:t>
                      </a:r>
                      <a:r>
                        <a:rPr lang="zh-CN" altLang="fr-FR" sz="1100" b="0" dirty="0">
                          <a:solidFill>
                            <a:schemeClr val="tx1"/>
                          </a:solidFill>
                        </a:rPr>
                        <a:t>（可根据应用选择不同量程流量 </a:t>
                      </a:r>
                      <a:r>
                        <a:rPr lang="fr-FR" altLang="zh-CN" sz="1100" b="0" dirty="0">
                          <a:solidFill>
                            <a:schemeClr val="tx1"/>
                          </a:solidFill>
                        </a:rPr>
                        <a:t>/ </a:t>
                      </a:r>
                      <a:r>
                        <a:rPr lang="zh-CN" altLang="fr-FR" sz="1100" b="0" strike="noStrike" dirty="0">
                          <a:solidFill>
                            <a:schemeClr val="tx1"/>
                          </a:solidFill>
                        </a:rPr>
                        <a:t>实际流速取决于温度和压力的设定条件</a:t>
                      </a:r>
                      <a:r>
                        <a:rPr lang="en-US" sz="1100" b="0" strike="noStrike" dirty="0">
                          <a:solidFill>
                            <a:schemeClr val="tx1"/>
                          </a:solidFill>
                        </a:rPr>
                        <a:t>) </a:t>
                      </a: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14933187"/>
                  </a:ext>
                </a:extLst>
              </a:tr>
              <a:tr h="216000">
                <a:tc>
                  <a:txBody>
                    <a:bodyPr/>
                    <a:lstStyle/>
                    <a:p>
                      <a:r>
                        <a:rPr lang="zh-CN" altLang="fr-FR" sz="1100" b="0" noProof="0" dirty="0">
                          <a:solidFill>
                            <a:schemeClr val="tx1"/>
                          </a:solidFill>
                        </a:rPr>
                        <a:t>气体类型</a:t>
                      </a:r>
                      <a:endParaRPr lang="en-US" sz="1100" b="0" noProof="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zh-CN" altLang="fr-FR" sz="1100" b="0" dirty="0">
                          <a:solidFill>
                            <a:schemeClr val="tx1"/>
                          </a:solidFill>
                        </a:rPr>
                        <a:t>空气、氮气、氧气，二氧化碳等</a:t>
                      </a:r>
                      <a:endParaRPr lang="en-US" sz="1100" b="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54163459"/>
                  </a:ext>
                </a:extLst>
              </a:tr>
              <a:tr h="216000">
                <a:tc>
                  <a:txBody>
                    <a:bodyPr/>
                    <a:lstStyle/>
                    <a:p>
                      <a:r>
                        <a:rPr lang="zh-CN" altLang="fr-FR" sz="1100" b="0" noProof="0" dirty="0">
                          <a:solidFill>
                            <a:schemeClr val="tx1"/>
                          </a:solidFill>
                        </a:rPr>
                        <a:t>工作温度范围</a:t>
                      </a:r>
                      <a:endParaRPr lang="en-US" sz="1100" b="0" noProof="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zh-CN" altLang="fr-FR" sz="1100" b="0" noProof="0" dirty="0">
                          <a:solidFill>
                            <a:schemeClr val="tx1"/>
                          </a:solidFill>
                        </a:rPr>
                        <a:t>最高</a:t>
                      </a:r>
                      <a:r>
                        <a:rPr lang="en-US" sz="1100" b="0" noProof="0" dirty="0">
                          <a:solidFill>
                            <a:schemeClr val="tx1"/>
                          </a:solidFill>
                        </a:rPr>
                        <a:t> 120°C</a:t>
                      </a: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7181583"/>
                  </a:ext>
                </a:extLst>
              </a:tr>
              <a:tr h="216000">
                <a:tc>
                  <a:txBody>
                    <a:bodyPr/>
                    <a:lstStyle/>
                    <a:p>
                      <a:r>
                        <a:rPr lang="zh-CN" altLang="fr-FR" sz="1100" b="0" noProof="0" dirty="0">
                          <a:solidFill>
                            <a:schemeClr val="tx1"/>
                          </a:solidFill>
                        </a:rPr>
                        <a:t>工作压力范围</a:t>
                      </a:r>
                      <a:endParaRPr lang="en-US" sz="1100" b="0" noProof="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zh-CN" altLang="fr-FR" sz="1100" b="0" noProof="0" dirty="0">
                          <a:solidFill>
                            <a:schemeClr val="tx1"/>
                          </a:solidFill>
                        </a:rPr>
                        <a:t>最高</a:t>
                      </a:r>
                      <a:r>
                        <a:rPr lang="en-US" sz="1100" b="0" noProof="0" dirty="0">
                          <a:solidFill>
                            <a:schemeClr val="tx1"/>
                          </a:solidFill>
                        </a:rPr>
                        <a:t> 8bar</a:t>
                      </a: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267734063"/>
                  </a:ext>
                </a:extLst>
              </a:tr>
            </a:tbl>
          </a:graphicData>
        </a:graphic>
      </p:graphicFrame>
      <p:sp>
        <p:nvSpPr>
          <p:cNvPr id="14" name="ZoneTexte 13">
            <a:extLst>
              <a:ext uri="{FF2B5EF4-FFF2-40B4-BE49-F238E27FC236}">
                <a16:creationId xmlns:a16="http://schemas.microsoft.com/office/drawing/2014/main" xmlns="" id="{6CF6A6A4-02D9-4691-9992-BE1F3C9ECA7A}"/>
              </a:ext>
            </a:extLst>
          </p:cNvPr>
          <p:cNvSpPr txBox="1"/>
          <p:nvPr/>
        </p:nvSpPr>
        <p:spPr>
          <a:xfrm>
            <a:off x="362167" y="6742473"/>
            <a:ext cx="6835340" cy="846386"/>
          </a:xfrm>
          <a:prstGeom prst="rect">
            <a:avLst/>
          </a:prstGeom>
          <a:noFill/>
          <a:ln>
            <a:solidFill>
              <a:schemeClr val="tx1">
                <a:lumMod val="65000"/>
                <a:lumOff val="35000"/>
              </a:schemeClr>
            </a:solidFill>
          </a:ln>
        </p:spPr>
        <p:txBody>
          <a:bodyPr wrap="square" rtlCol="0">
            <a:spAutoFit/>
          </a:bodyPr>
          <a:lstStyle/>
          <a:p>
            <a:pPr algn="just"/>
            <a:r>
              <a:rPr lang="zh-CN" altLang="fr-FR" sz="1200" b="1" dirty="0">
                <a:solidFill>
                  <a:schemeClr val="accent6">
                    <a:lumMod val="75000"/>
                  </a:schemeClr>
                </a:solidFill>
              </a:rPr>
              <a:t>应用</a:t>
            </a:r>
            <a:endParaRPr lang="en-US" sz="1200" b="1" dirty="0">
              <a:solidFill>
                <a:schemeClr val="accent6">
                  <a:lumMod val="75000"/>
                </a:schemeClr>
              </a:solidFill>
            </a:endParaRPr>
          </a:p>
          <a:p>
            <a:pPr algn="just"/>
            <a:endParaRPr lang="fr-FR" sz="400" dirty="0">
              <a:solidFill>
                <a:schemeClr val="tx1">
                  <a:lumMod val="65000"/>
                  <a:lumOff val="35000"/>
                </a:schemeClr>
              </a:solidFill>
            </a:endParaRPr>
          </a:p>
          <a:p>
            <a:pPr marL="285750" indent="-285750" algn="just">
              <a:buFont typeface="Arial" panose="020B0604020202020204" pitchFamily="34" charset="0"/>
              <a:buChar char="•"/>
            </a:pPr>
            <a:r>
              <a:rPr lang="zh-CN" altLang="fr-FR" sz="1100" dirty="0"/>
              <a:t>非水泡沫</a:t>
            </a:r>
            <a:endParaRPr lang="en-US" sz="1100" dirty="0"/>
          </a:p>
          <a:p>
            <a:pPr marL="285750" indent="-285750" algn="just">
              <a:buFont typeface="Arial" panose="020B0604020202020204" pitchFamily="34" charset="0"/>
              <a:buChar char="•"/>
            </a:pPr>
            <a:r>
              <a:rPr lang="zh-CN" altLang="fr-FR" sz="1100" dirty="0"/>
              <a:t>非水或水溶液中溶解的气体对泡沫的影响</a:t>
            </a:r>
            <a:endParaRPr lang="en-US" sz="1100" dirty="0"/>
          </a:p>
          <a:p>
            <a:pPr marL="285750" indent="-285750" algn="just">
              <a:buFont typeface="Arial" panose="020B0604020202020204" pitchFamily="34" charset="0"/>
              <a:buChar char="•"/>
            </a:pPr>
            <a:r>
              <a:rPr lang="zh-CN" altLang="fr-FR" sz="1100" dirty="0"/>
              <a:t>溶剂的起泡能力</a:t>
            </a:r>
            <a:endParaRPr lang="en-US" sz="1100" dirty="0"/>
          </a:p>
        </p:txBody>
      </p:sp>
      <p:cxnSp>
        <p:nvCxnSpPr>
          <p:cNvPr id="12" name="Connecteur droit 11">
            <a:extLst>
              <a:ext uri="{FF2B5EF4-FFF2-40B4-BE49-F238E27FC236}">
                <a16:creationId xmlns:a16="http://schemas.microsoft.com/office/drawing/2014/main" xmlns="" id="{6E3AD132-CFAB-431D-A3D3-D2D1062F0305}"/>
              </a:ext>
            </a:extLst>
          </p:cNvPr>
          <p:cNvCxnSpPr>
            <a:cxnSpLocks/>
          </p:cNvCxnSpPr>
          <p:nvPr/>
        </p:nvCxnSpPr>
        <p:spPr>
          <a:xfrm>
            <a:off x="172302" y="1033668"/>
            <a:ext cx="7215070" cy="0"/>
          </a:xfrm>
          <a:prstGeom prst="line">
            <a:avLst/>
          </a:prstGeom>
          <a:ln w="15875">
            <a:solidFill>
              <a:srgbClr val="155E88"/>
            </a:solidFill>
          </a:ln>
        </p:spPr>
        <p:style>
          <a:lnRef idx="1">
            <a:schemeClr val="accent1"/>
          </a:lnRef>
          <a:fillRef idx="0">
            <a:schemeClr val="accent1"/>
          </a:fillRef>
          <a:effectRef idx="0">
            <a:schemeClr val="accent1"/>
          </a:effectRef>
          <a:fontRef idx="minor">
            <a:schemeClr val="tx1"/>
          </a:fontRef>
        </p:style>
      </p:cxnSp>
      <p:pic>
        <p:nvPicPr>
          <p:cNvPr id="15" name="Image 14">
            <a:extLst>
              <a:ext uri="{FF2B5EF4-FFF2-40B4-BE49-F238E27FC236}">
                <a16:creationId xmlns:a16="http://schemas.microsoft.com/office/drawing/2014/main" xmlns="" id="{2A33C5A8-4CF0-4209-BE94-C2FF412FC5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286" y="1070492"/>
            <a:ext cx="400606" cy="411895"/>
          </a:xfrm>
          <a:prstGeom prst="rect">
            <a:avLst/>
          </a:prstGeom>
        </p:spPr>
      </p:pic>
      <p:pic>
        <p:nvPicPr>
          <p:cNvPr id="11" name="Image 10" descr="Une image contenant intérieur, photo, équipement électronique, boîte&#10;&#10;Description générée automatiquement">
            <a:extLst>
              <a:ext uri="{FF2B5EF4-FFF2-40B4-BE49-F238E27FC236}">
                <a16:creationId xmlns:a16="http://schemas.microsoft.com/office/drawing/2014/main" xmlns="" id="{9F6FB9A2-2547-4AE8-9E98-BCE498AD18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666" r="11906" b="949"/>
          <a:stretch/>
        </p:blipFill>
        <p:spPr>
          <a:xfrm>
            <a:off x="4245527" y="1482387"/>
            <a:ext cx="2814601" cy="2552778"/>
          </a:xfrm>
          <a:prstGeom prst="rect">
            <a:avLst/>
          </a:prstGeom>
        </p:spPr>
      </p:pic>
      <p:sp>
        <p:nvSpPr>
          <p:cNvPr id="13" name="ZoneTexte 12">
            <a:extLst>
              <a:ext uri="{FF2B5EF4-FFF2-40B4-BE49-F238E27FC236}">
                <a16:creationId xmlns:a16="http://schemas.microsoft.com/office/drawing/2014/main" xmlns="" id="{46CFD4D7-869C-4383-A762-53B45B289764}"/>
              </a:ext>
            </a:extLst>
          </p:cNvPr>
          <p:cNvSpPr txBox="1"/>
          <p:nvPr/>
        </p:nvSpPr>
        <p:spPr>
          <a:xfrm>
            <a:off x="260286" y="2253250"/>
            <a:ext cx="3276383" cy="2523768"/>
          </a:xfrm>
          <a:prstGeom prst="rect">
            <a:avLst/>
          </a:prstGeom>
          <a:noFill/>
        </p:spPr>
        <p:txBody>
          <a:bodyPr wrap="square" rtlCol="0">
            <a:spAutoFit/>
          </a:bodyPr>
          <a:lstStyle/>
          <a:p>
            <a:pPr algn="just">
              <a:spcAft>
                <a:spcPts val="600"/>
              </a:spcAft>
            </a:pPr>
            <a:r>
              <a:rPr lang="en-US" sz="1100" b="1" dirty="0"/>
              <a:t>FOAMSCAN™ DEPR</a:t>
            </a:r>
            <a:r>
              <a:rPr lang="zh-CN" altLang="fr-FR" sz="1100" b="1" dirty="0"/>
              <a:t>泡沫分析仪</a:t>
            </a:r>
            <a:r>
              <a:rPr lang="zh-CN" altLang="fr-FR" sz="1100" dirty="0"/>
              <a:t>用于评价在高温和加压实验条件下，气体鼓进</a:t>
            </a:r>
            <a:r>
              <a:rPr lang="zh-CN" altLang="en-US" sz="1100" dirty="0"/>
              <a:t>液体</a:t>
            </a:r>
            <a:r>
              <a:rPr lang="zh-CN" altLang="fr-FR" sz="1100" dirty="0"/>
              <a:t>后</a:t>
            </a:r>
            <a:r>
              <a:rPr lang="zh-CN" altLang="en-US" sz="1100" dirty="0"/>
              <a:t>，</a:t>
            </a:r>
            <a:r>
              <a:rPr lang="zh-CN" altLang="fr-FR" sz="1100" dirty="0"/>
              <a:t>产生泡沫的能力。最高实验温度为</a:t>
            </a:r>
            <a:r>
              <a:rPr lang="en-US" sz="1100" dirty="0"/>
              <a:t> 120°C</a:t>
            </a:r>
            <a:r>
              <a:rPr lang="zh-CN" altLang="fr-FR" sz="1100" dirty="0"/>
              <a:t>，最高实验压力为 </a:t>
            </a:r>
            <a:r>
              <a:rPr lang="en-US" sz="1100" dirty="0"/>
              <a:t>8 bar</a:t>
            </a:r>
            <a:r>
              <a:rPr lang="zh-CN" altLang="fr-FR" sz="1100" dirty="0"/>
              <a:t>。</a:t>
            </a:r>
            <a:endParaRPr lang="en-US" sz="1100" dirty="0"/>
          </a:p>
          <a:p>
            <a:pPr algn="just">
              <a:spcAft>
                <a:spcPts val="600"/>
              </a:spcAft>
            </a:pPr>
            <a:r>
              <a:rPr lang="en-US" sz="1100" dirty="0"/>
              <a:t>FOAMSCAN™ DEPR</a:t>
            </a:r>
            <a:r>
              <a:rPr lang="zh-CN" altLang="fr-FR" sz="1100" dirty="0"/>
              <a:t>配备双层或三层夹套玻璃管，以控制温度（通过外接循环油浴）和压力。管内带有电极，以实时测量水基泡沫含液量。</a:t>
            </a:r>
            <a:r>
              <a:rPr lang="en-US" sz="1100" dirty="0"/>
              <a:t> </a:t>
            </a:r>
          </a:p>
          <a:p>
            <a:pPr algn="just">
              <a:spcAft>
                <a:spcPts val="600"/>
              </a:spcAft>
            </a:pPr>
            <a:r>
              <a:rPr lang="zh-CN" altLang="fr-FR" sz="1100" dirty="0"/>
              <a:t>质量流量控制器控制最大流量为</a:t>
            </a:r>
            <a:r>
              <a:rPr lang="fr-FR" altLang="zh-CN" sz="1100" dirty="0"/>
              <a:t>500ml/min</a:t>
            </a:r>
            <a:r>
              <a:rPr lang="zh-CN" altLang="fr-FR" sz="1100" dirty="0"/>
              <a:t>的流量通过泡沫管底部。实际气体流量范围视设定的温度和压力条件而定。泡沫管内的压力最高可达</a:t>
            </a:r>
            <a:r>
              <a:rPr lang="en-US" sz="1100" dirty="0"/>
              <a:t>8 bar</a:t>
            </a:r>
            <a:r>
              <a:rPr lang="zh-CN" altLang="fr-FR" sz="1100" dirty="0"/>
              <a:t>。在测试期间，</a:t>
            </a:r>
            <a:r>
              <a:rPr lang="zh-CN" altLang="fr-FR" sz="1100" b="1" dirty="0"/>
              <a:t>仪器内的压力调节器可以控制和维持设定的实验压力</a:t>
            </a:r>
            <a:r>
              <a:rPr lang="zh-CN" altLang="fr-FR" sz="1100" dirty="0"/>
              <a:t>。</a:t>
            </a:r>
            <a:endParaRPr lang="en-US" sz="1100" b="1" dirty="0"/>
          </a:p>
          <a:p>
            <a:pPr algn="just">
              <a:spcAft>
                <a:spcPts val="600"/>
              </a:spcAft>
            </a:pPr>
            <a:r>
              <a:rPr lang="en-US" sz="1100" dirty="0"/>
              <a:t>FOAMSCAN™ DEPR</a:t>
            </a:r>
            <a:r>
              <a:rPr lang="zh-CN" altLang="fr-FR" sz="1100" dirty="0">
                <a:solidFill>
                  <a:srgbClr val="000000"/>
                </a:solidFill>
                <a:latin typeface="+mn-ea"/>
                <a:cs typeface="Times New Roman" panose="02020603050405020304" pitchFamily="18" charset="0"/>
              </a:rPr>
              <a:t>安置在保护外罩内，在实验中可避免光污染和保护仪器免受灰尘影响。</a:t>
            </a:r>
            <a:endParaRPr lang="en-US" sz="1100" b="1" dirty="0">
              <a:latin typeface="+mn-ea"/>
            </a:endParaRPr>
          </a:p>
        </p:txBody>
      </p:sp>
    </p:spTree>
    <p:extLst>
      <p:ext uri="{BB962C8B-B14F-4D97-AF65-F5344CB8AC3E}">
        <p14:creationId xmlns:p14="http://schemas.microsoft.com/office/powerpoint/2010/main" val="3977848940"/>
      </p:ext>
    </p:extLst>
  </p:cSld>
  <p:clrMapOvr>
    <a:masterClrMapping/>
  </p:clrMapOvr>
</p:sld>
</file>

<file path=ppt/theme/theme1.xml><?xml version="1.0" encoding="utf-8"?>
<a:theme xmlns:a="http://schemas.openxmlformats.org/drawingml/2006/main" name="Thème Office">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6467</TotalTime>
  <Words>4271</Words>
  <Application>Microsoft Office PowerPoint</Application>
  <PresentationFormat>自定义</PresentationFormat>
  <Paragraphs>438</Paragraphs>
  <Slides>11</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11</vt:i4>
      </vt:variant>
    </vt:vector>
  </HeadingPairs>
  <TitlesOfParts>
    <vt:vector size="19" baseType="lpstr">
      <vt:lpstr>DengXian</vt:lpstr>
      <vt:lpstr>等线</vt:lpstr>
      <vt:lpstr>Arial</vt:lpstr>
      <vt:lpstr>Calibri</vt:lpstr>
      <vt:lpstr>Calibri Light</vt:lpstr>
      <vt:lpstr>Times New Roman</vt:lpstr>
      <vt:lpstr>Wingdings</vt:lpstr>
      <vt:lpstr>Thème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Peggy Lechevalier</dc:creator>
  <cp:lastModifiedBy>Administrator</cp:lastModifiedBy>
  <cp:revision>389</cp:revision>
  <cp:lastPrinted>2020-03-23T13:10:43Z</cp:lastPrinted>
  <dcterms:created xsi:type="dcterms:W3CDTF">2018-10-31T12:50:48Z</dcterms:created>
  <dcterms:modified xsi:type="dcterms:W3CDTF">2020-06-01T09:06:33Z</dcterms:modified>
</cp:coreProperties>
</file>